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80" r:id="rId4"/>
    <p:sldId id="279"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r" defTabSz="914400" rtl="1" eaLnBrk="1" latinLnBrk="0" hangingPunct="1">
      <a:defRPr sz="2400" kern="1200">
        <a:solidFill>
          <a:schemeClr val="tx1"/>
        </a:solidFill>
        <a:latin typeface="Arial" charset="0"/>
        <a:ea typeface="+mn-ea"/>
        <a:cs typeface="+mn-cs"/>
      </a:defRPr>
    </a:lvl6pPr>
    <a:lvl7pPr marL="2743200" algn="r" defTabSz="914400" rtl="1" eaLnBrk="1" latinLnBrk="0" hangingPunct="1">
      <a:defRPr sz="2400" kern="1200">
        <a:solidFill>
          <a:schemeClr val="tx1"/>
        </a:solidFill>
        <a:latin typeface="Arial" charset="0"/>
        <a:ea typeface="+mn-ea"/>
        <a:cs typeface="+mn-cs"/>
      </a:defRPr>
    </a:lvl7pPr>
    <a:lvl8pPr marL="3200400" algn="r" defTabSz="914400" rtl="1" eaLnBrk="1" latinLnBrk="0" hangingPunct="1">
      <a:defRPr sz="2400" kern="1200">
        <a:solidFill>
          <a:schemeClr val="tx1"/>
        </a:solidFill>
        <a:latin typeface="Arial" charset="0"/>
        <a:ea typeface="+mn-ea"/>
        <a:cs typeface="+mn-cs"/>
      </a:defRPr>
    </a:lvl8pPr>
    <a:lvl9pPr marL="3657600" algn="r" defTabSz="914400" rtl="1"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759D"/>
    <a:srgbClr val="35B19D"/>
    <a:srgbClr val="000000"/>
    <a:srgbClr val="FFFF00"/>
    <a:srgbClr val="B3D3EA"/>
    <a:srgbClr val="78AD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596" autoAdjust="0"/>
  </p:normalViewPr>
  <p:slideViewPr>
    <p:cSldViewPr>
      <p:cViewPr varScale="1">
        <p:scale>
          <a:sx n="66" d="100"/>
          <a:sy n="66" d="100"/>
        </p:scale>
        <p:origin x="-9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227B16F-ECD6-4F3A-9F0D-6CEE266C76C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31F9A7D-728B-4EB1-8CF2-6709939CCE03}" type="slidenum">
              <a:rPr lang="en-US"/>
              <a:pPr/>
              <a:t>1</a:t>
            </a:fld>
            <a:endParaRPr 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34F9889-7345-4091-9F47-D236E0CFA4C2}" type="slidenum">
              <a:rPr lang="en-US"/>
              <a:pPr/>
              <a:t>2</a:t>
            </a:fld>
            <a:endParaRPr 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34F9889-7345-4091-9F47-D236E0CFA4C2}" type="slidenum">
              <a:rPr lang="en-US"/>
              <a:pPr/>
              <a:t>3</a:t>
            </a:fld>
            <a:endParaRPr 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00ACBC8-93E7-4E15-BDE7-D627D1F8A87E}" type="slidenum">
              <a:rPr lang="en-US"/>
              <a:pPr/>
              <a:t>4</a:t>
            </a:fld>
            <a:endParaRPr 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00ACBC8-93E7-4E15-BDE7-D627D1F8A87E}" type="slidenum">
              <a:rPr lang="en-US"/>
              <a:pPr/>
              <a:t>5</a:t>
            </a:fld>
            <a:endParaRPr 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00ACBC8-93E7-4E15-BDE7-D627D1F8A87E}" type="slidenum">
              <a:rPr lang="en-US"/>
              <a:pPr/>
              <a:t>9</a:t>
            </a:fld>
            <a:endParaRPr 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200ACBC8-93E7-4E15-BDE7-D627D1F8A87E}" type="slidenum">
              <a:rPr lang="en-US"/>
              <a:pPr/>
              <a:t>12</a:t>
            </a:fld>
            <a:endParaRPr 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ar-BH"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676400"/>
            <a:ext cx="7772400" cy="704850"/>
          </a:xfrm>
        </p:spPr>
        <p:txBody>
          <a:bodyPr/>
          <a:lstStyle>
            <a:lvl1pPr algn="r">
              <a:defRPr sz="36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2362200"/>
            <a:ext cx="7772400" cy="685800"/>
          </a:xfrm>
        </p:spPr>
        <p:txBody>
          <a:bodyPr/>
          <a:lstStyle>
            <a:lvl1pPr marL="0" indent="0" algn="r">
              <a:buFontTx/>
              <a:buNone/>
              <a:defRPr sz="24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0"/>
            <a:ext cx="1828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0"/>
            <a:ext cx="5334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286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0"/>
            <a:ext cx="73152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990600" y="2286000"/>
            <a:ext cx="7315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1" eaLnBrk="1" fontAlgn="base" hangingPunct="1">
        <a:spcBef>
          <a:spcPct val="0"/>
        </a:spcBef>
        <a:spcAft>
          <a:spcPct val="0"/>
        </a:spcAft>
        <a:defRPr sz="4400">
          <a:solidFill>
            <a:schemeClr val="tx1"/>
          </a:solidFill>
          <a:latin typeface="+mj-lt"/>
          <a:ea typeface="+mj-ea"/>
          <a:cs typeface="+mj-cs"/>
        </a:defRPr>
      </a:lvl1pPr>
      <a:lvl2pPr algn="l" rtl="1" eaLnBrk="1" fontAlgn="base" hangingPunct="1">
        <a:spcBef>
          <a:spcPct val="0"/>
        </a:spcBef>
        <a:spcAft>
          <a:spcPct val="0"/>
        </a:spcAft>
        <a:defRPr sz="4400">
          <a:solidFill>
            <a:schemeClr val="tx1"/>
          </a:solidFill>
          <a:latin typeface="Microsoft Sans Serif" pitchFamily="34" charset="0"/>
        </a:defRPr>
      </a:lvl2pPr>
      <a:lvl3pPr algn="l" rtl="1" eaLnBrk="1" fontAlgn="base" hangingPunct="1">
        <a:spcBef>
          <a:spcPct val="0"/>
        </a:spcBef>
        <a:spcAft>
          <a:spcPct val="0"/>
        </a:spcAft>
        <a:defRPr sz="4400">
          <a:solidFill>
            <a:schemeClr val="tx1"/>
          </a:solidFill>
          <a:latin typeface="Microsoft Sans Serif" pitchFamily="34" charset="0"/>
        </a:defRPr>
      </a:lvl3pPr>
      <a:lvl4pPr algn="l" rtl="1" eaLnBrk="1" fontAlgn="base" hangingPunct="1">
        <a:spcBef>
          <a:spcPct val="0"/>
        </a:spcBef>
        <a:spcAft>
          <a:spcPct val="0"/>
        </a:spcAft>
        <a:defRPr sz="4400">
          <a:solidFill>
            <a:schemeClr val="tx1"/>
          </a:solidFill>
          <a:latin typeface="Microsoft Sans Serif" pitchFamily="34" charset="0"/>
        </a:defRPr>
      </a:lvl4pPr>
      <a:lvl5pPr algn="l" rtl="1" eaLnBrk="1" fontAlgn="base" hangingPunct="1">
        <a:spcBef>
          <a:spcPct val="0"/>
        </a:spcBef>
        <a:spcAft>
          <a:spcPct val="0"/>
        </a:spcAft>
        <a:defRPr sz="4400">
          <a:solidFill>
            <a:schemeClr val="tx1"/>
          </a:solidFill>
          <a:latin typeface="Microsoft Sans Serif" pitchFamily="34" charset="0"/>
        </a:defRPr>
      </a:lvl5pPr>
      <a:lvl6pPr marL="457200" algn="l" rtl="1" eaLnBrk="1" fontAlgn="base" hangingPunct="1">
        <a:spcBef>
          <a:spcPct val="0"/>
        </a:spcBef>
        <a:spcAft>
          <a:spcPct val="0"/>
        </a:spcAft>
        <a:defRPr sz="4400">
          <a:solidFill>
            <a:schemeClr val="tx1"/>
          </a:solidFill>
          <a:latin typeface="Microsoft Sans Serif" pitchFamily="34" charset="0"/>
        </a:defRPr>
      </a:lvl6pPr>
      <a:lvl7pPr marL="914400" algn="l" rtl="1" eaLnBrk="1" fontAlgn="base" hangingPunct="1">
        <a:spcBef>
          <a:spcPct val="0"/>
        </a:spcBef>
        <a:spcAft>
          <a:spcPct val="0"/>
        </a:spcAft>
        <a:defRPr sz="4400">
          <a:solidFill>
            <a:schemeClr val="tx1"/>
          </a:solidFill>
          <a:latin typeface="Microsoft Sans Serif" pitchFamily="34" charset="0"/>
        </a:defRPr>
      </a:lvl7pPr>
      <a:lvl8pPr marL="1371600" algn="l" rtl="1" eaLnBrk="1" fontAlgn="base" hangingPunct="1">
        <a:spcBef>
          <a:spcPct val="0"/>
        </a:spcBef>
        <a:spcAft>
          <a:spcPct val="0"/>
        </a:spcAft>
        <a:defRPr sz="4400">
          <a:solidFill>
            <a:schemeClr val="tx1"/>
          </a:solidFill>
          <a:latin typeface="Microsoft Sans Serif" pitchFamily="34" charset="0"/>
        </a:defRPr>
      </a:lvl8pPr>
      <a:lvl9pPr marL="1828800" algn="l" rtl="1"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71800" y="620688"/>
            <a:ext cx="6156176" cy="685800"/>
          </a:xfrm>
          <a:effectLst>
            <a:outerShdw dist="17961" dir="2700000" algn="ctr" rotWithShape="0">
              <a:schemeClr val="bg1"/>
            </a:outerShdw>
          </a:effectLst>
        </p:spPr>
        <p:txBody>
          <a:bodyPr/>
          <a:lstStyle/>
          <a:p>
            <a:pPr eaLnBrk="1" hangingPunct="1">
              <a:defRPr/>
            </a:pPr>
            <a:r>
              <a:rPr lang="ar-BH" sz="6000" b="1" dirty="0" smtClean="0"/>
              <a:t>حديث ” إنما الأعمال بالنيات......“</a:t>
            </a:r>
            <a:endParaRPr lang="en-US" sz="6000" b="1" dirty="0" smtClean="0"/>
          </a:p>
        </p:txBody>
      </p:sp>
      <p:sp>
        <p:nvSpPr>
          <p:cNvPr id="2051" name="Rectangle 3"/>
          <p:cNvSpPr>
            <a:spLocks noGrp="1" noChangeArrowheads="1"/>
          </p:cNvSpPr>
          <p:nvPr>
            <p:ph type="subTitle" idx="1"/>
          </p:nvPr>
        </p:nvSpPr>
        <p:spPr>
          <a:xfrm>
            <a:off x="4211960" y="1916832"/>
            <a:ext cx="4648200" cy="685800"/>
          </a:xfrm>
          <a:effectLst>
            <a:outerShdw dist="17961" dir="2700000" algn="ctr" rotWithShape="0">
              <a:schemeClr val="bg1"/>
            </a:outerShdw>
          </a:effectLst>
        </p:spPr>
        <p:txBody>
          <a:bodyPr/>
          <a:lstStyle/>
          <a:p>
            <a:pPr eaLnBrk="1" hangingPunct="1">
              <a:defRPr/>
            </a:pPr>
            <a:r>
              <a:rPr lang="ar-BH" sz="2800" dirty="0" smtClean="0"/>
              <a:t>حديث غريب </a:t>
            </a:r>
          </a:p>
          <a:p>
            <a:pPr eaLnBrk="1" hangingPunct="1">
              <a:defRPr/>
            </a:pPr>
            <a:endParaRPr lang="en-US" sz="2000" dirty="0" smtClean="0"/>
          </a:p>
        </p:txBody>
      </p:sp>
      <p:sp>
        <p:nvSpPr>
          <p:cNvPr id="3076" name="Rectangle 3"/>
          <p:cNvSpPr>
            <a:spLocks noChangeArrowheads="1"/>
          </p:cNvSpPr>
          <p:nvPr/>
        </p:nvSpPr>
        <p:spPr bwMode="auto">
          <a:xfrm>
            <a:off x="1331640" y="3717032"/>
            <a:ext cx="3816424" cy="1617712"/>
          </a:xfrm>
          <a:prstGeom prst="rect">
            <a:avLst/>
          </a:prstGeom>
          <a:noFill/>
          <a:ln w="9525">
            <a:noFill/>
            <a:miter lim="800000"/>
            <a:headEnd/>
            <a:tailEnd/>
          </a:ln>
        </p:spPr>
        <p:txBody>
          <a:bodyPr anchor="ctr"/>
          <a:lstStyle/>
          <a:p>
            <a:r>
              <a:rPr lang="ar-BH" sz="2800" b="1" dirty="0" smtClean="0">
                <a:solidFill>
                  <a:schemeClr val="accent4">
                    <a:lumMod val="75000"/>
                  </a:schemeClr>
                </a:solidFill>
                <a:latin typeface="Microsoft Sans Serif" pitchFamily="34" charset="0"/>
              </a:rPr>
              <a:t>إعداد: حفصة سلمان شريدة</a:t>
            </a:r>
          </a:p>
          <a:p>
            <a:r>
              <a:rPr lang="ar-BH" sz="2800" b="1" dirty="0" smtClean="0">
                <a:solidFill>
                  <a:schemeClr val="accent4">
                    <a:lumMod val="75000"/>
                  </a:schemeClr>
                </a:solidFill>
                <a:latin typeface="Microsoft Sans Serif" pitchFamily="34" charset="0"/>
              </a:rPr>
              <a:t>شعبة 7</a:t>
            </a:r>
          </a:p>
          <a:p>
            <a:r>
              <a:rPr lang="ar-BH" sz="2800" b="1" dirty="0" smtClean="0">
                <a:solidFill>
                  <a:schemeClr val="accent4">
                    <a:lumMod val="75000"/>
                  </a:schemeClr>
                </a:solidFill>
                <a:latin typeface="Microsoft Sans Serif" pitchFamily="34" charset="0"/>
              </a:rPr>
              <a:t>2009-2831</a:t>
            </a:r>
            <a:endParaRPr lang="en-US" sz="2800" b="1" dirty="0">
              <a:solidFill>
                <a:schemeClr val="accent4">
                  <a:lumMod val="75000"/>
                </a:schemeClr>
              </a:solidFill>
              <a:latin typeface="Microsoft Sans Serif"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80"/>
            <a:ext cx="7315200" cy="715963"/>
          </a:xfrm>
        </p:spPr>
        <p:txBody>
          <a:bodyPr/>
          <a:lstStyle/>
          <a:p>
            <a:pPr algn="r"/>
            <a:r>
              <a:rPr lang="ar-SA" b="1" dirty="0" smtClean="0">
                <a:solidFill>
                  <a:schemeClr val="tx1"/>
                </a:solidFill>
                <a:latin typeface="+mj-lt"/>
                <a:ea typeface="+mj-ea"/>
                <a:cs typeface="+mj-cs"/>
              </a:rPr>
              <a:t>فوائد هذا الحديث</a:t>
            </a:r>
            <a:endParaRPr lang="ar-BH" b="1" dirty="0"/>
          </a:p>
        </p:txBody>
      </p:sp>
      <p:sp>
        <p:nvSpPr>
          <p:cNvPr id="3" name="Content Placeholder 2"/>
          <p:cNvSpPr>
            <a:spLocks noGrp="1"/>
          </p:cNvSpPr>
          <p:nvPr>
            <p:ph idx="1"/>
          </p:nvPr>
        </p:nvSpPr>
        <p:spPr>
          <a:xfrm>
            <a:off x="683568" y="2060848"/>
            <a:ext cx="7747248" cy="4267200"/>
          </a:xfrm>
        </p:spPr>
        <p:txBody>
          <a:bodyPr/>
          <a:lstStyle/>
          <a:p>
            <a:pPr algn="justLow"/>
            <a:r>
              <a:rPr lang="ar-SA" sz="2400" dirty="0" smtClean="0">
                <a:solidFill>
                  <a:schemeClr val="tx1"/>
                </a:solidFill>
                <a:latin typeface="+mn-lt"/>
                <a:ea typeface="+mn-ea"/>
                <a:cs typeface="+mn-cs"/>
              </a:rPr>
              <a:t>هذا </a:t>
            </a:r>
            <a:r>
              <a:rPr lang="ar-SA" sz="2400" dirty="0" smtClean="0">
                <a:solidFill>
                  <a:schemeClr val="tx1"/>
                </a:solidFill>
                <a:latin typeface="+mn-lt"/>
                <a:ea typeface="+mn-ea"/>
                <a:cs typeface="+mn-cs"/>
              </a:rPr>
              <a:t>الحديث أحد الأحاديث التي عليها مدار الإسلام، ولهذا قال العلماء:مدار الإسلام على حديثين: هما هذا الحديث، وحديث عائشة:  </a:t>
            </a:r>
            <a:r>
              <a:rPr lang="ar-SA" sz="2400" b="1" dirty="0" smtClean="0">
                <a:solidFill>
                  <a:srgbClr val="C00000"/>
                </a:solidFill>
                <a:latin typeface="+mn-lt"/>
                <a:ea typeface="+mn-ea"/>
                <a:cs typeface="+mn-cs"/>
              </a:rPr>
              <a:t>مَنْ عَمِلَ عَمَلاً لَيْسَ عَلِيْهِ أَمْرُنَا فَهُوَ رَدّ </a:t>
            </a:r>
            <a:r>
              <a:rPr lang="ar-SA" sz="1800" dirty="0" smtClean="0">
                <a:solidFill>
                  <a:schemeClr val="tx1"/>
                </a:solidFill>
                <a:latin typeface="+mn-lt"/>
                <a:ea typeface="+mn-ea"/>
                <a:cs typeface="+mn-cs"/>
              </a:rPr>
              <a:t>رواه </a:t>
            </a:r>
            <a:r>
              <a:rPr lang="ar-SA" sz="1800" dirty="0" smtClean="0">
                <a:solidFill>
                  <a:schemeClr val="tx1"/>
                </a:solidFill>
                <a:latin typeface="+mn-lt"/>
                <a:ea typeface="+mn-ea"/>
                <a:cs typeface="+mn-cs"/>
              </a:rPr>
              <a:t>البخاري</a:t>
            </a:r>
            <a:r>
              <a:rPr lang="ar-BH" sz="1800" dirty="0" smtClean="0">
                <a:solidFill>
                  <a:schemeClr val="tx1"/>
                </a:solidFill>
                <a:latin typeface="+mn-lt"/>
                <a:ea typeface="+mn-ea"/>
                <a:cs typeface="+mn-cs"/>
              </a:rPr>
              <a:t> </a:t>
            </a:r>
            <a:r>
              <a:rPr lang="ar-SA" sz="2400" dirty="0" smtClean="0">
                <a:solidFill>
                  <a:schemeClr val="tx1"/>
                </a:solidFill>
                <a:latin typeface="+mn-lt"/>
                <a:ea typeface="+mn-ea"/>
                <a:cs typeface="+mn-cs"/>
              </a:rPr>
              <a:t>فهذا </a:t>
            </a:r>
            <a:r>
              <a:rPr lang="ar-SA" sz="2400" dirty="0" smtClean="0">
                <a:solidFill>
                  <a:schemeClr val="tx1"/>
                </a:solidFill>
                <a:latin typeface="+mn-lt"/>
                <a:ea typeface="+mn-ea"/>
                <a:cs typeface="+mn-cs"/>
              </a:rPr>
              <a:t>الحديث عمدة أعمال القلوب، فهو ميزان الأعمال الباطنة، وحديث عائشة: عمدة أعمال </a:t>
            </a:r>
            <a:r>
              <a:rPr lang="ar-SA" sz="2400" dirty="0" smtClean="0">
                <a:solidFill>
                  <a:schemeClr val="tx1"/>
                </a:solidFill>
                <a:latin typeface="+mn-lt"/>
                <a:ea typeface="+mn-ea"/>
                <a:cs typeface="+mn-cs"/>
              </a:rPr>
              <a:t>الجوارح</a:t>
            </a:r>
            <a:r>
              <a:rPr lang="ar-BH" sz="2400" dirty="0" smtClean="0"/>
              <a:t>.</a:t>
            </a:r>
          </a:p>
          <a:p>
            <a:r>
              <a:rPr lang="ar-SA" sz="2400" dirty="0" smtClean="0">
                <a:solidFill>
                  <a:schemeClr val="tx1"/>
                </a:solidFill>
                <a:latin typeface="+mn-lt"/>
                <a:ea typeface="+mn-ea"/>
                <a:cs typeface="+mn-cs"/>
              </a:rPr>
              <a:t>الحثّ </a:t>
            </a:r>
            <a:r>
              <a:rPr lang="ar-SA" sz="2400" dirty="0" smtClean="0">
                <a:solidFill>
                  <a:schemeClr val="tx1"/>
                </a:solidFill>
                <a:latin typeface="+mn-lt"/>
                <a:ea typeface="+mn-ea"/>
                <a:cs typeface="+mn-cs"/>
              </a:rPr>
              <a:t>على الإخلاص لله عزّ وجل، لأن النبي صلى الله عليه وسلم قسّم الناس إلى قسمين:</a:t>
            </a:r>
            <a:endParaRPr lang="en-US" sz="2400" dirty="0" smtClean="0">
              <a:solidFill>
                <a:schemeClr val="tx1"/>
              </a:solidFill>
              <a:latin typeface="+mn-lt"/>
              <a:ea typeface="+mn-ea"/>
              <a:cs typeface="+mn-cs"/>
            </a:endParaRPr>
          </a:p>
          <a:p>
            <a:pPr>
              <a:buFont typeface="Courier New" pitchFamily="49" charset="0"/>
              <a:buChar char="o"/>
            </a:pPr>
            <a:r>
              <a:rPr lang="ar-SA" sz="2000" dirty="0" smtClean="0">
                <a:solidFill>
                  <a:schemeClr val="tx1"/>
                </a:solidFill>
                <a:latin typeface="+mn-lt"/>
                <a:ea typeface="+mn-ea"/>
                <a:cs typeface="+mn-cs"/>
              </a:rPr>
              <a:t>قسم: أراد بعمله وجه الله والدار الآخرة.</a:t>
            </a:r>
            <a:endParaRPr lang="en-US" sz="2000" dirty="0" smtClean="0">
              <a:solidFill>
                <a:schemeClr val="tx1"/>
              </a:solidFill>
              <a:latin typeface="+mn-lt"/>
              <a:ea typeface="+mn-ea"/>
              <a:cs typeface="+mn-cs"/>
            </a:endParaRPr>
          </a:p>
          <a:p>
            <a:pPr>
              <a:buFont typeface="Courier New" pitchFamily="49" charset="0"/>
              <a:buChar char="o"/>
            </a:pPr>
            <a:r>
              <a:rPr lang="ar-SA" sz="2000" dirty="0" smtClean="0">
                <a:solidFill>
                  <a:schemeClr val="tx1"/>
                </a:solidFill>
                <a:latin typeface="+mn-lt"/>
                <a:ea typeface="+mn-ea"/>
                <a:cs typeface="+mn-cs"/>
              </a:rPr>
              <a:t>وقسم: بالعكس، وهذا يعني الحث على الإخلاص لله عزّ وجل .</a:t>
            </a:r>
            <a:endParaRPr lang="en-US" sz="2000" dirty="0" smtClean="0">
              <a:solidFill>
                <a:schemeClr val="tx1"/>
              </a:solidFill>
              <a:latin typeface="+mn-lt"/>
              <a:ea typeface="+mn-ea"/>
              <a:cs typeface="+mn-cs"/>
            </a:endParaRPr>
          </a:p>
          <a:p>
            <a:pPr marL="0" indent="0">
              <a:buNone/>
            </a:pPr>
            <a:r>
              <a:rPr lang="ar-SA" sz="2400" dirty="0" smtClean="0">
                <a:solidFill>
                  <a:schemeClr val="tx1"/>
                </a:solidFill>
                <a:latin typeface="+mn-lt"/>
                <a:ea typeface="+mn-ea"/>
                <a:cs typeface="+mn-cs"/>
              </a:rPr>
              <a:t>والإخلاص يجب العناية به والحث عليه، لأنه هو الركيزة الأولى الهامة التي خلق الناس من أجلها، قال تعالى: (</a:t>
            </a:r>
            <a:r>
              <a:rPr lang="ar-SA" sz="2400" b="1" dirty="0" smtClean="0">
                <a:solidFill>
                  <a:srgbClr val="C00000"/>
                </a:solidFill>
                <a:latin typeface="+mn-lt"/>
                <a:ea typeface="+mn-ea"/>
                <a:cs typeface="+mn-cs"/>
              </a:rPr>
              <a:t>وَمَا خَلَقْتُ الْجِنَّ وَالْأِنْسَ إِلَّا لِيَعْبُدُونِ</a:t>
            </a:r>
            <a:r>
              <a:rPr lang="ar-SA" sz="2400" dirty="0" smtClean="0">
                <a:solidFill>
                  <a:schemeClr val="tx1"/>
                </a:solidFill>
                <a:latin typeface="+mn-lt"/>
                <a:ea typeface="+mn-ea"/>
                <a:cs typeface="+mn-cs"/>
              </a:rPr>
              <a:t>) </a:t>
            </a:r>
            <a:r>
              <a:rPr lang="ar-SA" sz="1600" b="1" dirty="0" smtClean="0">
                <a:solidFill>
                  <a:schemeClr val="tx1"/>
                </a:solidFill>
                <a:latin typeface="+mn-lt"/>
                <a:ea typeface="+mn-ea"/>
                <a:cs typeface="+mn-cs"/>
              </a:rPr>
              <a:t>(الذاريات:56) </a:t>
            </a:r>
            <a:endParaRPr lang="en-US" sz="2400" b="1" dirty="0" smtClean="0">
              <a:solidFill>
                <a:schemeClr val="tx1"/>
              </a:solidFill>
              <a:latin typeface="+mn-lt"/>
              <a:ea typeface="+mn-ea"/>
              <a:cs typeface="+mn-cs"/>
            </a:endParaRPr>
          </a:p>
          <a:p>
            <a:pPr algn="justLow"/>
            <a:endParaRPr lang="ar-BH"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315200" cy="715963"/>
          </a:xfrm>
        </p:spPr>
        <p:txBody>
          <a:bodyPr/>
          <a:lstStyle/>
          <a:p>
            <a:pPr algn="r"/>
            <a:r>
              <a:rPr lang="ar-BH" b="1" dirty="0" smtClean="0"/>
              <a:t>تابع</a:t>
            </a:r>
            <a:endParaRPr lang="ar-BH" b="1" dirty="0"/>
          </a:p>
        </p:txBody>
      </p:sp>
      <p:sp>
        <p:nvSpPr>
          <p:cNvPr id="3" name="Content Placeholder 2"/>
          <p:cNvSpPr>
            <a:spLocks noGrp="1"/>
          </p:cNvSpPr>
          <p:nvPr>
            <p:ph idx="1"/>
          </p:nvPr>
        </p:nvSpPr>
        <p:spPr>
          <a:xfrm>
            <a:off x="467544" y="1916832"/>
            <a:ext cx="7891264" cy="4267200"/>
          </a:xfrm>
        </p:spPr>
        <p:txBody>
          <a:bodyPr/>
          <a:lstStyle/>
          <a:p>
            <a:pPr algn="justLow"/>
            <a:r>
              <a:rPr lang="ar-SA" sz="2400" dirty="0" smtClean="0">
                <a:solidFill>
                  <a:schemeClr val="tx1"/>
                </a:solidFill>
                <a:latin typeface="+mn-lt"/>
                <a:ea typeface="+mn-ea"/>
                <a:cs typeface="+mn-cs"/>
              </a:rPr>
              <a:t>حسن </a:t>
            </a:r>
            <a:r>
              <a:rPr lang="ar-SA" sz="2400" dirty="0" smtClean="0">
                <a:solidFill>
                  <a:schemeClr val="tx1"/>
                </a:solidFill>
                <a:latin typeface="+mn-lt"/>
                <a:ea typeface="+mn-ea"/>
                <a:cs typeface="+mn-cs"/>
              </a:rPr>
              <a:t>تعليم النبي صلى الله عليه وسلم وذلك بتنويع الكلام وتقسيم الكلام، لأنه قال: </a:t>
            </a:r>
            <a:r>
              <a:rPr lang="ar-SA" sz="2400" b="1" dirty="0" smtClean="0">
                <a:solidFill>
                  <a:srgbClr val="C00000"/>
                </a:solidFill>
                <a:latin typeface="+mn-lt"/>
                <a:ea typeface="+mn-ea"/>
                <a:cs typeface="+mn-cs"/>
              </a:rPr>
              <a:t> إِنَّمَا الأَعْمَالُ بِالنِّيَّاتِ</a:t>
            </a:r>
            <a:r>
              <a:rPr lang="ar-SA" sz="2400" dirty="0" smtClean="0">
                <a:solidFill>
                  <a:schemeClr val="tx1"/>
                </a:solidFill>
                <a:latin typeface="+mn-lt"/>
                <a:ea typeface="+mn-ea"/>
                <a:cs typeface="+mn-cs"/>
              </a:rPr>
              <a:t>  وهذا للعمل  </a:t>
            </a:r>
            <a:r>
              <a:rPr lang="ar-SA" sz="2400" b="1" dirty="0" smtClean="0">
                <a:solidFill>
                  <a:srgbClr val="C00000"/>
                </a:solidFill>
                <a:latin typeface="+mn-lt"/>
                <a:ea typeface="+mn-ea"/>
                <a:cs typeface="+mn-cs"/>
              </a:rPr>
              <a:t>وَإِنَّمَا لِكُلِّ امْرِئٍ مَا نَوَى</a:t>
            </a:r>
            <a:r>
              <a:rPr lang="ar-SA" sz="2400" dirty="0" smtClean="0">
                <a:solidFill>
                  <a:schemeClr val="tx1"/>
                </a:solidFill>
                <a:latin typeface="+mn-lt"/>
                <a:ea typeface="+mn-ea"/>
                <a:cs typeface="+mn-cs"/>
              </a:rPr>
              <a:t>  وهذا للمعمول له.</a:t>
            </a:r>
            <a:endParaRPr lang="en-US" sz="2400" dirty="0" smtClean="0">
              <a:solidFill>
                <a:schemeClr val="tx1"/>
              </a:solidFill>
              <a:latin typeface="+mn-lt"/>
              <a:ea typeface="+mn-ea"/>
              <a:cs typeface="+mn-cs"/>
            </a:endParaRPr>
          </a:p>
          <a:p>
            <a:pPr algn="justLow"/>
            <a:r>
              <a:rPr lang="ar-SA" sz="2400" dirty="0" smtClean="0">
                <a:solidFill>
                  <a:schemeClr val="tx1"/>
                </a:solidFill>
                <a:latin typeface="+mn-lt"/>
                <a:ea typeface="+mn-ea"/>
                <a:cs typeface="+mn-cs"/>
              </a:rPr>
              <a:t>ثانيهما: تقسيم الهجرة إلى قسمين: </a:t>
            </a:r>
            <a:r>
              <a:rPr lang="ar-SA" sz="2400" b="1" dirty="0" smtClean="0">
                <a:solidFill>
                  <a:schemeClr val="tx1"/>
                </a:solidFill>
                <a:latin typeface="+mn-lt"/>
                <a:ea typeface="+mn-ea"/>
                <a:cs typeface="+mn-cs"/>
              </a:rPr>
              <a:t>شرعية وغير شرعية</a:t>
            </a:r>
            <a:r>
              <a:rPr lang="ar-SA" sz="2400" dirty="0" smtClean="0">
                <a:solidFill>
                  <a:schemeClr val="tx1"/>
                </a:solidFill>
                <a:latin typeface="+mn-lt"/>
                <a:ea typeface="+mn-ea"/>
                <a:cs typeface="+mn-cs"/>
              </a:rPr>
              <a:t>، وهذا من حسن التعليم، ولذلك ينبغي للمعلم أن لايسرد المسائل على الطالب سرداً لأن هذا يُنْسِي، بل يجعل أصولاً، وقواعد وتقييدات، لأن ذلك أقرب لثبوت العلم في قلبه، أما أن تسرد عليه المسائل فما أسرع أن ينساها</a:t>
            </a:r>
            <a:r>
              <a:rPr lang="ar-SA" sz="2400" dirty="0" smtClean="0">
                <a:solidFill>
                  <a:schemeClr val="tx1"/>
                </a:solidFill>
                <a:latin typeface="+mn-lt"/>
                <a:ea typeface="+mn-ea"/>
                <a:cs typeface="+mn-cs"/>
              </a:rPr>
              <a:t>.</a:t>
            </a:r>
            <a:endParaRPr lang="ar-BH" sz="2400" dirty="0" smtClean="0">
              <a:solidFill>
                <a:schemeClr val="tx1"/>
              </a:solidFill>
              <a:latin typeface="+mn-lt"/>
              <a:ea typeface="+mn-ea"/>
              <a:cs typeface="+mn-cs"/>
            </a:endParaRPr>
          </a:p>
          <a:p>
            <a:pPr algn="justLow"/>
            <a:endParaRPr lang="ar-BH" sz="2400" dirty="0" smtClean="0">
              <a:solidFill>
                <a:schemeClr val="tx1"/>
              </a:solidFill>
              <a:latin typeface="+mn-lt"/>
              <a:ea typeface="+mn-ea"/>
              <a:cs typeface="+mn-cs"/>
            </a:endParaRPr>
          </a:p>
          <a:p>
            <a:pPr algn="justLow"/>
            <a:endParaRPr lang="en-US" sz="2400" dirty="0" smtClean="0">
              <a:solidFill>
                <a:schemeClr val="tx1"/>
              </a:solidFill>
              <a:latin typeface="+mn-lt"/>
              <a:ea typeface="+mn-ea"/>
              <a:cs typeface="+mn-cs"/>
            </a:endParaRPr>
          </a:p>
          <a:p>
            <a:pPr algn="justLow"/>
            <a:endParaRPr lang="ar-BH"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79712" y="332656"/>
            <a:ext cx="6934200" cy="715963"/>
          </a:xfrm>
        </p:spPr>
        <p:txBody>
          <a:bodyPr/>
          <a:lstStyle/>
          <a:p>
            <a:pPr algn="r" eaLnBrk="1" hangingPunct="1"/>
            <a:r>
              <a:rPr lang="ar-BH" sz="4000" b="1" dirty="0" smtClean="0">
                <a:solidFill>
                  <a:srgbClr val="C00000"/>
                </a:solidFill>
              </a:rPr>
              <a:t>فائدة بالتفصيل</a:t>
            </a:r>
            <a:endParaRPr lang="en-US" sz="4000" b="1" dirty="0" smtClean="0">
              <a:solidFill>
                <a:srgbClr val="C00000"/>
              </a:solidFill>
            </a:endParaRPr>
          </a:p>
        </p:txBody>
      </p:sp>
      <p:sp>
        <p:nvSpPr>
          <p:cNvPr id="5123" name="Rectangle 3"/>
          <p:cNvSpPr>
            <a:spLocks noGrp="1" noChangeArrowheads="1"/>
          </p:cNvSpPr>
          <p:nvPr>
            <p:ph type="body" idx="1"/>
          </p:nvPr>
        </p:nvSpPr>
        <p:spPr>
          <a:xfrm>
            <a:off x="2209800" y="1052736"/>
            <a:ext cx="6934200" cy="5589240"/>
          </a:xfrm>
        </p:spPr>
        <p:txBody>
          <a:bodyPr/>
          <a:lstStyle/>
          <a:p>
            <a:r>
              <a:rPr lang="ar-SA" sz="2000" dirty="0" smtClean="0">
                <a:solidFill>
                  <a:schemeClr val="tx1"/>
                </a:solidFill>
                <a:latin typeface="+mn-lt"/>
                <a:ea typeface="+mn-ea"/>
                <a:cs typeface="+mn-cs"/>
              </a:rPr>
              <a:t>قرن </a:t>
            </a:r>
            <a:r>
              <a:rPr lang="ar-SA" sz="2000" dirty="0" smtClean="0">
                <a:solidFill>
                  <a:schemeClr val="tx1"/>
                </a:solidFill>
                <a:latin typeface="+mn-lt"/>
                <a:ea typeface="+mn-ea"/>
                <a:cs typeface="+mn-cs"/>
              </a:rPr>
              <a:t>الرسول صلى الله عليه وسلم مع الله تعالى بالواو حيث قال:  إلى الله ورسوله  ولم يقل: ثم رسوله، مع أن رجلاً قال للرسول صلى الله عليه وسلم :مَا شَاءَ اللهُ وَشِئْتَ، فَقَالَ:  بَلْ مَاشَاءَ اللهُ وَحْدَه </a:t>
            </a:r>
            <a:r>
              <a:rPr lang="ar-SA" sz="1600" b="1" dirty="0" smtClean="0">
                <a:solidFill>
                  <a:schemeClr val="tx1"/>
                </a:solidFill>
                <a:latin typeface="+mn-lt"/>
                <a:ea typeface="+mn-ea"/>
                <a:cs typeface="+mn-cs"/>
              </a:rPr>
              <a:t>رواه الإمام أحمد في مسند آل العباس </a:t>
            </a:r>
            <a:r>
              <a:rPr lang="ar-SA" sz="2000" dirty="0" smtClean="0">
                <a:solidFill>
                  <a:schemeClr val="tx1"/>
                </a:solidFill>
                <a:latin typeface="+mn-lt"/>
                <a:ea typeface="+mn-ea"/>
                <a:cs typeface="+mn-cs"/>
              </a:rPr>
              <a:t>فما </a:t>
            </a:r>
            <a:r>
              <a:rPr lang="ar-SA" sz="2000" dirty="0" smtClean="0">
                <a:solidFill>
                  <a:schemeClr val="tx1"/>
                </a:solidFill>
                <a:latin typeface="+mn-lt"/>
                <a:ea typeface="+mn-ea"/>
                <a:cs typeface="+mn-cs"/>
              </a:rPr>
              <a:t>الفرق؟</a:t>
            </a:r>
            <a:endParaRPr lang="en-US" sz="2000" dirty="0" smtClean="0">
              <a:solidFill>
                <a:schemeClr val="tx1"/>
              </a:solidFill>
              <a:latin typeface="+mn-lt"/>
              <a:ea typeface="+mn-ea"/>
              <a:cs typeface="+mn-cs"/>
            </a:endParaRPr>
          </a:p>
          <a:p>
            <a:r>
              <a:rPr lang="ar-SA" sz="2000" dirty="0" smtClean="0">
                <a:solidFill>
                  <a:schemeClr val="tx1"/>
                </a:solidFill>
                <a:latin typeface="+mn-lt"/>
                <a:ea typeface="+mn-ea"/>
                <a:cs typeface="+mn-cs"/>
              </a:rPr>
              <a:t>والجواب: أما ما يتعلّق بالشريعة فيعبر عنه بالواو، لأن ماصدر عن النبي صلى الله عليه وسلم من الشرع كالذي صدر من الله تعالى كما قال: (</a:t>
            </a:r>
            <a:r>
              <a:rPr lang="ar-SA" sz="2000" b="1" dirty="0" smtClean="0">
                <a:solidFill>
                  <a:srgbClr val="C00000"/>
                </a:solidFill>
                <a:latin typeface="+mn-lt"/>
                <a:ea typeface="+mn-ea"/>
                <a:cs typeface="+mn-cs"/>
              </a:rPr>
              <a:t>مَنْ يُطِعِ الرسول فَقَدْ أَطَاعَ اللَّهَ</a:t>
            </a:r>
            <a:r>
              <a:rPr lang="ar-SA" sz="2000" dirty="0" smtClean="0">
                <a:solidFill>
                  <a:schemeClr val="tx1"/>
                </a:solidFill>
                <a:latin typeface="+mn-lt"/>
                <a:ea typeface="+mn-ea"/>
                <a:cs typeface="+mn-cs"/>
              </a:rPr>
              <a:t> )</a:t>
            </a:r>
            <a:r>
              <a:rPr lang="ar-SA" sz="1600" dirty="0" smtClean="0">
                <a:solidFill>
                  <a:schemeClr val="tx1"/>
                </a:solidFill>
                <a:latin typeface="+mn-lt"/>
                <a:ea typeface="+mn-ea"/>
                <a:cs typeface="+mn-cs"/>
              </a:rPr>
              <a:t>(النساء: الآية80) </a:t>
            </a:r>
            <a:endParaRPr lang="en-US" sz="2000" dirty="0" smtClean="0">
              <a:solidFill>
                <a:schemeClr val="tx1"/>
              </a:solidFill>
              <a:latin typeface="+mn-lt"/>
              <a:ea typeface="+mn-ea"/>
              <a:cs typeface="+mn-cs"/>
            </a:endParaRPr>
          </a:p>
          <a:p>
            <a:r>
              <a:rPr lang="ar-SA" sz="2000" dirty="0" smtClean="0">
                <a:solidFill>
                  <a:schemeClr val="tx1"/>
                </a:solidFill>
                <a:latin typeface="+mn-lt"/>
                <a:ea typeface="+mn-ea"/>
                <a:cs typeface="+mn-cs"/>
              </a:rPr>
              <a:t>وأما الأمور الكونية: فلا يجوز أن يُقرن مع الله أحدٌ بالواو أبداً، لأن كل شيئ تحت إرادة الله تعالى ومشيئته.</a:t>
            </a:r>
            <a:endParaRPr lang="en-US" sz="2000" dirty="0" smtClean="0">
              <a:solidFill>
                <a:schemeClr val="tx1"/>
              </a:solidFill>
              <a:latin typeface="+mn-lt"/>
              <a:ea typeface="+mn-ea"/>
              <a:cs typeface="+mn-cs"/>
            </a:endParaRPr>
          </a:p>
          <a:p>
            <a:r>
              <a:rPr lang="ar-SA" sz="2800" b="1" dirty="0" smtClean="0">
                <a:solidFill>
                  <a:schemeClr val="tx1"/>
                </a:solidFill>
                <a:latin typeface="+mn-lt"/>
                <a:ea typeface="+mn-ea"/>
                <a:cs typeface="+mn-cs"/>
              </a:rPr>
              <a:t>فإذا قال قائلٌ: هل ينزل المطر غداً ؟ </a:t>
            </a:r>
            <a:endParaRPr lang="en-US" sz="2800" b="1" dirty="0" smtClean="0">
              <a:solidFill>
                <a:schemeClr val="tx1"/>
              </a:solidFill>
              <a:latin typeface="+mn-lt"/>
              <a:ea typeface="+mn-ea"/>
              <a:cs typeface="+mn-cs"/>
            </a:endParaRPr>
          </a:p>
          <a:p>
            <a:r>
              <a:rPr lang="ar-SA" sz="2000" dirty="0" smtClean="0">
                <a:solidFill>
                  <a:schemeClr val="tx1"/>
                </a:solidFill>
                <a:latin typeface="+mn-lt"/>
                <a:ea typeface="+mn-ea"/>
                <a:cs typeface="+mn-cs"/>
              </a:rPr>
              <a:t>فقيل: الله ورسوله أعلم، فهذا خطأ، لأن الرسول صلى الله عليه وسلم ليس عنده علم بهذا.</a:t>
            </a:r>
            <a:endParaRPr lang="en-US" sz="2000" dirty="0" smtClean="0">
              <a:solidFill>
                <a:schemeClr val="tx1"/>
              </a:solidFill>
              <a:latin typeface="+mn-lt"/>
              <a:ea typeface="+mn-ea"/>
              <a:cs typeface="+mn-cs"/>
            </a:endParaRPr>
          </a:p>
          <a:p>
            <a:r>
              <a:rPr lang="ar-SA" sz="2800" b="1" dirty="0" smtClean="0">
                <a:solidFill>
                  <a:schemeClr val="tx1"/>
                </a:solidFill>
                <a:latin typeface="+mn-lt"/>
                <a:ea typeface="+mn-ea"/>
                <a:cs typeface="+mn-cs"/>
              </a:rPr>
              <a:t>مسألة: وإذا قال: هل هذا حرامٌ أم حلال ؟</a:t>
            </a:r>
            <a:endParaRPr lang="en-US" sz="2800" b="1" dirty="0" smtClean="0">
              <a:solidFill>
                <a:schemeClr val="tx1"/>
              </a:solidFill>
              <a:latin typeface="+mn-lt"/>
              <a:ea typeface="+mn-ea"/>
              <a:cs typeface="+mn-cs"/>
            </a:endParaRPr>
          </a:p>
          <a:p>
            <a:r>
              <a:rPr lang="ar-SA" sz="2000" dirty="0" smtClean="0">
                <a:solidFill>
                  <a:schemeClr val="tx1"/>
                </a:solidFill>
                <a:latin typeface="+mn-lt"/>
                <a:ea typeface="+mn-ea"/>
                <a:cs typeface="+mn-cs"/>
              </a:rPr>
              <a:t>قيل في الجواب: الله ورسوله أعلم، فهذا صحيح، لأن حكم الرسول صلى الله عليه وسلم في الأمور الشرعية حكم الله تعالى كما قال عزّ وجل: (مَنْ يُطِعِ الرسول صلى الله عليه وسلم  فَقَدْ أَطَاعَ اللَّهَ )</a:t>
            </a:r>
            <a:r>
              <a:rPr lang="ar-SA" sz="1600" dirty="0" smtClean="0">
                <a:solidFill>
                  <a:schemeClr val="tx1"/>
                </a:solidFill>
                <a:latin typeface="+mn-lt"/>
                <a:ea typeface="+mn-ea"/>
                <a:cs typeface="+mn-cs"/>
              </a:rPr>
              <a:t>(النساء: الآية80) </a:t>
            </a:r>
            <a:r>
              <a:rPr lang="en-US" sz="2000" dirty="0" smtClean="0">
                <a:solidFill>
                  <a:schemeClr val="tx1"/>
                </a:solidFill>
                <a:latin typeface="+mn-lt"/>
                <a:ea typeface="+mn-ea"/>
                <a:cs typeface="+mn-cs"/>
              </a:rPr>
              <a:t>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404664"/>
            <a:ext cx="7772400" cy="704850"/>
          </a:xfrm>
        </p:spPr>
        <p:txBody>
          <a:bodyPr/>
          <a:lstStyle/>
          <a:p>
            <a:r>
              <a:rPr lang="ar-BH" b="1" dirty="0" smtClean="0">
                <a:solidFill>
                  <a:srgbClr val="C00000"/>
                </a:solidFill>
              </a:rPr>
              <a:t>من أراد الفائدة الجمة حول الحديث:</a:t>
            </a:r>
            <a:endParaRPr lang="ar-BH" b="1" dirty="0">
              <a:solidFill>
                <a:srgbClr val="C00000"/>
              </a:solidFill>
            </a:endParaRPr>
          </a:p>
        </p:txBody>
      </p:sp>
      <p:sp>
        <p:nvSpPr>
          <p:cNvPr id="3" name="Subtitle 2"/>
          <p:cNvSpPr>
            <a:spLocks noGrp="1"/>
          </p:cNvSpPr>
          <p:nvPr>
            <p:ph type="subTitle" idx="1"/>
          </p:nvPr>
        </p:nvSpPr>
        <p:spPr>
          <a:xfrm>
            <a:off x="1115616" y="1196752"/>
            <a:ext cx="7772400" cy="1066800"/>
          </a:xfrm>
        </p:spPr>
        <p:txBody>
          <a:bodyPr/>
          <a:lstStyle/>
          <a:p>
            <a:pPr>
              <a:buFont typeface="Arial" pitchFamily="34" charset="0"/>
              <a:buChar char="•"/>
            </a:pPr>
            <a:r>
              <a:rPr lang="ar-BH" b="1" dirty="0" smtClean="0"/>
              <a:t>موقع ابن عثيمين رحمه الله</a:t>
            </a:r>
          </a:p>
          <a:p>
            <a:pPr>
              <a:buFont typeface="Arial" pitchFamily="34" charset="0"/>
              <a:buChar char="•"/>
            </a:pPr>
            <a:r>
              <a:rPr lang="ar-BH" b="1" dirty="0" smtClean="0"/>
              <a:t>كتاب الأربعين النووية</a:t>
            </a:r>
            <a:endParaRPr lang="ar-BH" b="1" dirty="0"/>
          </a:p>
        </p:txBody>
      </p:sp>
      <p:sp>
        <p:nvSpPr>
          <p:cNvPr id="4" name="TextBox 3"/>
          <p:cNvSpPr txBox="1"/>
          <p:nvPr/>
        </p:nvSpPr>
        <p:spPr>
          <a:xfrm>
            <a:off x="0" y="5842337"/>
            <a:ext cx="4104456" cy="1015663"/>
          </a:xfrm>
          <a:prstGeom prst="rect">
            <a:avLst/>
          </a:prstGeom>
          <a:noFill/>
        </p:spPr>
        <p:txBody>
          <a:bodyPr wrap="square" rtlCol="1">
            <a:spAutoFit/>
          </a:bodyPr>
          <a:lstStyle/>
          <a:p>
            <a:r>
              <a:rPr lang="ar-BH" sz="6000" b="1" dirty="0">
                <a:solidFill>
                  <a:schemeClr val="bg1">
                    <a:lumMod val="95000"/>
                  </a:schemeClr>
                </a:solidFill>
                <a:effectLst>
                  <a:outerShdw blurRad="38100" dist="38100" dir="2700000" algn="tl">
                    <a:srgbClr val="000000">
                      <a:alpha val="43137"/>
                    </a:srgbClr>
                  </a:outerShdw>
                </a:effectLst>
                <a:latin typeface="+mj-lt"/>
                <a:ea typeface="+mj-ea"/>
                <a:cs typeface="+mj-cs"/>
              </a:rPr>
              <a:t>جزاكم الله خيراً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1916832"/>
            <a:ext cx="7920880" cy="4581128"/>
          </a:xfrm>
        </p:spPr>
        <p:txBody>
          <a:bodyPr/>
          <a:lstStyle/>
          <a:p>
            <a:pPr algn="justLow"/>
            <a:r>
              <a:rPr lang="ar-SA" sz="4000" dirty="0" smtClean="0">
                <a:solidFill>
                  <a:schemeClr val="tx1"/>
                </a:solidFill>
                <a:latin typeface="+mj-lt"/>
                <a:ea typeface="+mj-ea"/>
                <a:cs typeface="+mj-cs"/>
              </a:rPr>
              <a:t>عَنْ أَمِيرِ المُؤمِنينَ أَبي حَفْصٍ عُمَرَ بْنِ الخَطَّابِ رَضيَ اللهُ تعالى عنْهُ قَالَ: سَمِعْتُ رَسُولَ اللهِ   يَقُولُ:  </a:t>
            </a:r>
            <a:r>
              <a:rPr lang="ar-SA" sz="4000" b="1" dirty="0" smtClean="0">
                <a:solidFill>
                  <a:schemeClr val="bg2">
                    <a:lumMod val="60000"/>
                    <a:lumOff val="40000"/>
                  </a:schemeClr>
                </a:solidFill>
                <a:latin typeface="+mj-lt"/>
                <a:ea typeface="+mj-ea"/>
                <a:cs typeface="+mj-cs"/>
              </a:rPr>
              <a:t>إِنَّمَا الأَعْمَالُ بِالنِّيَّاتِ، وَإِنَّمَا لِكُلِّ امْرِئٍ مَا نَوَى، فَمَنْ كَانَتْ هِجْرَتُهُ إِلى اللهِ وَرَسُوله فَهِجْرَتُهُ إلى اللهِ وَرَسُوله، وَمَنْ كَانَتْ هِجْرَتُهُ لِدُنْيَا يُصِيْبُهَا، أَو امْرأَة يَنْكِحُهَا، فَهِجْرَتُهُ إِلى مَا هَاجَرَ </a:t>
            </a:r>
            <a:r>
              <a:rPr lang="ar-SA" sz="4000" b="1" dirty="0" smtClean="0">
                <a:solidFill>
                  <a:schemeClr val="bg2">
                    <a:lumMod val="60000"/>
                    <a:lumOff val="40000"/>
                  </a:schemeClr>
                </a:solidFill>
                <a:latin typeface="+mj-lt"/>
                <a:ea typeface="+mj-ea"/>
                <a:cs typeface="+mj-cs"/>
              </a:rPr>
              <a:t>إِلَيْهِ</a:t>
            </a:r>
            <a:r>
              <a:rPr lang="ar-BH" sz="4000" b="1" dirty="0" smtClean="0">
                <a:solidFill>
                  <a:schemeClr val="bg2">
                    <a:lumMod val="60000"/>
                    <a:lumOff val="40000"/>
                  </a:schemeClr>
                </a:solidFill>
              </a:rPr>
              <a:t>.</a:t>
            </a:r>
            <a:r>
              <a:rPr lang="ar-BH" sz="4000" dirty="0" smtClean="0">
                <a:solidFill>
                  <a:schemeClr val="bg2">
                    <a:lumMod val="60000"/>
                    <a:lumOff val="40000"/>
                  </a:schemeClr>
                </a:solidFill>
              </a:rPr>
              <a:t> </a:t>
            </a:r>
            <a:r>
              <a:rPr lang="ar-SA" sz="1800" b="1" dirty="0" smtClean="0">
                <a:solidFill>
                  <a:schemeClr val="tx1"/>
                </a:solidFill>
                <a:latin typeface="+mj-lt"/>
                <a:ea typeface="+mj-ea"/>
                <a:cs typeface="+mj-cs"/>
              </a:rPr>
              <a:t>رواه إماما المحدثين أبو عبد الله محمد بن إسماعيل بن إبراهيم بن المغيرة بن بَرْدِزْبَهْ البخاري، وأبو الحسين مسلم بن الحجَّاج بن مسلم القشيري النيسابوري، في صحيحيهما اللَذين هما أصح الكتب المصنفة</a:t>
            </a:r>
            <a:endParaRPr lang="en-US" sz="4000" b="1" dirty="0" smtClean="0">
              <a:solidFill>
                <a:schemeClr val="bg2">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672" y="404664"/>
            <a:ext cx="7086600" cy="792163"/>
          </a:xfrm>
        </p:spPr>
        <p:txBody>
          <a:bodyPr/>
          <a:lstStyle/>
          <a:p>
            <a:pPr algn="r" eaLnBrk="1" hangingPunct="1"/>
            <a:r>
              <a:rPr lang="ar-BH" b="1" dirty="0" smtClean="0"/>
              <a:t>تعريف الراوي</a:t>
            </a:r>
            <a:endParaRPr lang="en-US" b="1" dirty="0" smtClean="0"/>
          </a:p>
        </p:txBody>
      </p:sp>
      <p:sp>
        <p:nvSpPr>
          <p:cNvPr id="4099" name="Rectangle 3"/>
          <p:cNvSpPr>
            <a:spLocks noGrp="1" noChangeArrowheads="1"/>
          </p:cNvSpPr>
          <p:nvPr>
            <p:ph type="body" idx="1"/>
          </p:nvPr>
        </p:nvSpPr>
        <p:spPr>
          <a:xfrm>
            <a:off x="611560" y="2060848"/>
            <a:ext cx="8001744" cy="4320480"/>
          </a:xfrm>
        </p:spPr>
        <p:txBody>
          <a:bodyPr/>
          <a:lstStyle/>
          <a:p>
            <a:pPr>
              <a:lnSpc>
                <a:spcPct val="80000"/>
              </a:lnSpc>
            </a:pPr>
            <a:r>
              <a:rPr lang="ar-BH" sz="2000" b="1" dirty="0" smtClean="0">
                <a:solidFill>
                  <a:schemeClr val="bg2">
                    <a:lumMod val="60000"/>
                    <a:lumOff val="40000"/>
                  </a:schemeClr>
                </a:solidFill>
              </a:rPr>
              <a:t>عمر بن الخطاب رضي الله عنه</a:t>
            </a:r>
            <a:br>
              <a:rPr lang="ar-BH" sz="2000" b="1" dirty="0" smtClean="0">
                <a:solidFill>
                  <a:schemeClr val="bg2">
                    <a:lumMod val="60000"/>
                    <a:lumOff val="40000"/>
                  </a:schemeClr>
                </a:solidFill>
              </a:rPr>
            </a:br>
            <a:r>
              <a:rPr lang="ar-BH" sz="2000" b="1" dirty="0" smtClean="0">
                <a:solidFill>
                  <a:schemeClr val="bg2">
                    <a:lumMod val="60000"/>
                    <a:lumOff val="40000"/>
                  </a:schemeClr>
                </a:solidFill>
              </a:rPr>
              <a:t>( 40 ق هـ ــ 24 هـ )</a:t>
            </a:r>
            <a:br>
              <a:rPr lang="ar-BH" sz="2000" b="1" dirty="0" smtClean="0">
                <a:solidFill>
                  <a:schemeClr val="bg2">
                    <a:lumMod val="60000"/>
                    <a:lumOff val="40000"/>
                  </a:schemeClr>
                </a:solidFill>
              </a:rPr>
            </a:br>
            <a:r>
              <a:rPr lang="ar-BH" sz="2000" b="1" dirty="0" smtClean="0"/>
              <a:t>هو أبو حفص عمر بن الخطاب بن نفيل القرشى العدوي .</a:t>
            </a:r>
          </a:p>
          <a:p>
            <a:pPr algn="justLow">
              <a:lnSpc>
                <a:spcPct val="80000"/>
              </a:lnSpc>
            </a:pPr>
            <a:r>
              <a:rPr lang="ar-BH" sz="2000" b="1" dirty="0" smtClean="0"/>
              <a:t> ثانى الخلفاء الراشدين وأول من لقب بأمير المؤمنين . </a:t>
            </a:r>
          </a:p>
          <a:p>
            <a:pPr algn="justLow">
              <a:lnSpc>
                <a:spcPct val="80000"/>
              </a:lnSpc>
            </a:pPr>
            <a:r>
              <a:rPr lang="ar-BH" sz="2000" b="1" dirty="0" smtClean="0"/>
              <a:t>كان فى الجاهلية من أبطال قريش وأشرافهم وله السفارة فيهم ، ينافر عنهم وينذر من أرادوا إنذاره. وكان رسول الله صلى الله عليه وسلم يدعو قائلاً : اللهم أعز الإسلام بأحب الرجلين إليك ( عمر بن الخطاب أو أبى جهل ) فكان أحبهما عمر بن الخطاب .</a:t>
            </a:r>
          </a:p>
          <a:p>
            <a:pPr algn="justLow">
              <a:lnSpc>
                <a:spcPct val="80000"/>
              </a:lnSpc>
            </a:pPr>
            <a:r>
              <a:rPr lang="ar-BH" sz="2000" b="1" dirty="0" smtClean="0"/>
              <a:t> أسلم قبل الهجرة بخمس سنوات وكان المسلمون مستضعفين فخرج عمر إلى المشركين وجاهر بإسلامه وتحداهم .</a:t>
            </a:r>
          </a:p>
          <a:p>
            <a:pPr algn="justLow">
              <a:lnSpc>
                <a:spcPct val="80000"/>
              </a:lnSpc>
            </a:pPr>
            <a:r>
              <a:rPr lang="ar-BH" sz="2000" b="1" dirty="0" smtClean="0"/>
              <a:t> وعندما هاجر إلى المدينة مر على مجلس قريش وأعلن عن هجرته وأنذرهم أن يتعرض أحد له ، شهد مع النبى صلى الله عليه وسلم الغزوات كلها وقاد بعض السرايا أميراً عليها . </a:t>
            </a:r>
          </a:p>
          <a:p>
            <a:pPr algn="justLow">
              <a:lnSpc>
                <a:spcPct val="80000"/>
              </a:lnSpc>
            </a:pPr>
            <a:r>
              <a:rPr lang="ar-BH" sz="2000" b="1" dirty="0" smtClean="0"/>
              <a:t>وبعد وفاة الرسول صلى الله عليه وسلم كان المستشار الأول لأبى بكر الصديق ، ولما توفي أبو بكر الصديق تولى عمر الخلافة سنة 13هـ. </a:t>
            </a:r>
          </a:p>
          <a:p>
            <a:pPr algn="justLow">
              <a:lnSpc>
                <a:spcPct val="80000"/>
              </a:lnSpc>
            </a:pPr>
            <a:r>
              <a:rPr lang="ar-BH" sz="2000" b="1" dirty="0" smtClean="0"/>
              <a:t>انتشر العدل والرخاء في عهده وطلب عمر من الله أن يرزقه الشهادة فى المدينة ، فاستجاب له ، وطعنه أبو لؤلؤة المجوسى الحاقد على الإسلام والمسلمين وهو فى صلاة الفجر فتوفي بعد ثلاثة أيام في أول المحرم سنة 24 هـ . </a:t>
            </a:r>
            <a:br>
              <a:rPr lang="ar-BH" sz="2000" b="1" dirty="0" smtClean="0"/>
            </a:br>
            <a:endParaRPr lang="en-US"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79712" y="332656"/>
            <a:ext cx="6934200" cy="715963"/>
          </a:xfrm>
        </p:spPr>
        <p:txBody>
          <a:bodyPr/>
          <a:lstStyle/>
          <a:p>
            <a:pPr algn="r" eaLnBrk="1" hangingPunct="1"/>
            <a:r>
              <a:rPr lang="ar-BH" sz="4000" b="1" dirty="0" smtClean="0">
                <a:solidFill>
                  <a:srgbClr val="C00000"/>
                </a:solidFill>
              </a:rPr>
              <a:t>الحديث في سطور</a:t>
            </a:r>
            <a:endParaRPr lang="en-US" sz="4000" b="1" dirty="0" smtClean="0">
              <a:solidFill>
                <a:srgbClr val="C00000"/>
              </a:solidFill>
            </a:endParaRPr>
          </a:p>
        </p:txBody>
      </p:sp>
      <p:sp>
        <p:nvSpPr>
          <p:cNvPr id="5123" name="Rectangle 3"/>
          <p:cNvSpPr>
            <a:spLocks noGrp="1" noChangeArrowheads="1"/>
          </p:cNvSpPr>
          <p:nvPr>
            <p:ph type="body" idx="1"/>
          </p:nvPr>
        </p:nvSpPr>
        <p:spPr>
          <a:xfrm>
            <a:off x="2051720" y="1268760"/>
            <a:ext cx="6934200" cy="5589240"/>
          </a:xfrm>
        </p:spPr>
        <p:txBody>
          <a:bodyPr/>
          <a:lstStyle/>
          <a:p>
            <a:pPr algn="justLow">
              <a:lnSpc>
                <a:spcPct val="80000"/>
              </a:lnSpc>
            </a:pPr>
            <a:r>
              <a:rPr lang="ar-SA" sz="2800" dirty="0" smtClean="0">
                <a:solidFill>
                  <a:schemeClr val="tx1"/>
                </a:solidFill>
                <a:latin typeface="+mn-lt"/>
                <a:ea typeface="+mn-ea"/>
                <a:cs typeface="+mn-cs"/>
              </a:rPr>
              <a:t>العجب </a:t>
            </a:r>
            <a:r>
              <a:rPr lang="ar-SA" sz="2800" dirty="0" smtClean="0">
                <a:solidFill>
                  <a:schemeClr val="tx1"/>
                </a:solidFill>
                <a:latin typeface="+mn-lt"/>
                <a:ea typeface="+mn-ea"/>
                <a:cs typeface="+mn-cs"/>
              </a:rPr>
              <a:t>أن هذا الحديث لم يروه عن رسول الله صلى الله عليه وسلم إلا عمر رضي الله عنه مع أهميته، لكن له شواهد في القرآن والسنة. ففي القرآن يقول الله تعالى: (</a:t>
            </a:r>
            <a:r>
              <a:rPr lang="ar-SA" sz="2800" b="1" dirty="0" smtClean="0">
                <a:solidFill>
                  <a:schemeClr val="bg2">
                    <a:lumMod val="60000"/>
                    <a:lumOff val="40000"/>
                  </a:schemeClr>
                </a:solidFill>
                <a:latin typeface="+mn-lt"/>
                <a:ea typeface="+mn-ea"/>
                <a:cs typeface="+mn-cs"/>
              </a:rPr>
              <a:t>وَمَا تُنْفِقُونَ إِلَّا ابْتِغَاءَ وَجْهِ اللَّهِ </a:t>
            </a:r>
            <a:r>
              <a:rPr lang="ar-SA" sz="2800" dirty="0" smtClean="0">
                <a:solidFill>
                  <a:schemeClr val="tx1"/>
                </a:solidFill>
                <a:latin typeface="+mn-lt"/>
                <a:ea typeface="+mn-ea"/>
                <a:cs typeface="+mn-cs"/>
              </a:rPr>
              <a:t>)(البقرة: الآية272) فهذه نية، وقوله تعالى: (</a:t>
            </a:r>
            <a:r>
              <a:rPr lang="ar-SA" sz="2800" b="1" dirty="0" smtClean="0">
                <a:solidFill>
                  <a:schemeClr val="bg2">
                    <a:lumMod val="60000"/>
                    <a:lumOff val="40000"/>
                  </a:schemeClr>
                </a:solidFill>
                <a:latin typeface="+mn-lt"/>
                <a:ea typeface="+mn-ea"/>
                <a:cs typeface="+mn-cs"/>
              </a:rPr>
              <a:t>مُحَمَّدٌ رَسُولُ اللَّهِ وَالَّذِينَ مَعَهُ أَشِدَّاءُ عَلَى الْكُفَّارِ رُحَمَاءُ بَيْنَهُمْ تَرَاهُمْ رُكَّعاً سُجَّداً يَبْتَغُونَ فَضْلاً مِنَ اللَّهِ وَرِضْوَاناً</a:t>
            </a:r>
            <a:r>
              <a:rPr lang="ar-SA" sz="2800" dirty="0" smtClean="0">
                <a:solidFill>
                  <a:schemeClr val="tx1"/>
                </a:solidFill>
                <a:latin typeface="+mn-lt"/>
                <a:ea typeface="+mn-ea"/>
                <a:cs typeface="+mn-cs"/>
              </a:rPr>
              <a:t> )</a:t>
            </a:r>
            <a:r>
              <a:rPr lang="ar-SA" sz="1800" b="1" dirty="0" smtClean="0">
                <a:solidFill>
                  <a:schemeClr val="tx1"/>
                </a:solidFill>
                <a:latin typeface="+mn-lt"/>
                <a:ea typeface="+mn-ea"/>
                <a:cs typeface="+mn-cs"/>
              </a:rPr>
              <a:t>(الفتح: الآية29)</a:t>
            </a:r>
            <a:r>
              <a:rPr lang="ar-SA" sz="2800" dirty="0" smtClean="0">
                <a:solidFill>
                  <a:schemeClr val="tx1"/>
                </a:solidFill>
                <a:latin typeface="+mn-lt"/>
                <a:ea typeface="+mn-ea"/>
                <a:cs typeface="+mn-cs"/>
              </a:rPr>
              <a:t> وهذه نيّة. وقال النبي صلى الله عليه وسلم لسعد بن أبي وقاص رضي الله عنه: </a:t>
            </a:r>
            <a:r>
              <a:rPr lang="ar-SA" sz="2800" b="1" dirty="0" smtClean="0">
                <a:solidFill>
                  <a:schemeClr val="bg2">
                    <a:lumMod val="60000"/>
                    <a:lumOff val="40000"/>
                  </a:schemeClr>
                </a:solidFill>
                <a:latin typeface="+mn-lt"/>
                <a:ea typeface="+mn-ea"/>
                <a:cs typeface="+mn-cs"/>
              </a:rPr>
              <a:t> وَاعْلَمْ أَنَّكَ لَنْ تُنْفِقَ نَفَقَةً تَبْتَغِيْ بِهَا وَجْهَ اللهِ إِلا أُجِرْتَ عَلَيْهَا حَتَّى مَا تَجْعَلَهُ فِي فِيّ </a:t>
            </a:r>
            <a:r>
              <a:rPr lang="ar-SA" sz="2800" b="1" dirty="0" smtClean="0">
                <a:solidFill>
                  <a:schemeClr val="bg2">
                    <a:lumMod val="60000"/>
                    <a:lumOff val="40000"/>
                  </a:schemeClr>
                </a:solidFill>
                <a:latin typeface="+mn-lt"/>
                <a:ea typeface="+mn-ea"/>
                <a:cs typeface="+mn-cs"/>
              </a:rPr>
              <a:t>امْرَأَتِك</a:t>
            </a:r>
            <a:r>
              <a:rPr lang="ar-SA" sz="1100" dirty="0" smtClean="0">
                <a:solidFill>
                  <a:schemeClr val="tx1"/>
                </a:solidFill>
                <a:latin typeface="+mn-lt"/>
                <a:ea typeface="+mn-ea"/>
                <a:cs typeface="+mn-cs"/>
              </a:rPr>
              <a:t>رواه البخاري</a:t>
            </a:r>
            <a:r>
              <a:rPr lang="ar-SA" sz="2800" b="1" dirty="0" smtClean="0">
                <a:solidFill>
                  <a:schemeClr val="bg2">
                    <a:lumMod val="60000"/>
                    <a:lumOff val="40000"/>
                  </a:schemeClr>
                </a:solidFill>
                <a:latin typeface="+mn-lt"/>
                <a:ea typeface="+mn-ea"/>
                <a:cs typeface="+mn-cs"/>
              </a:rPr>
              <a:t> </a:t>
            </a:r>
            <a:r>
              <a:rPr lang="ar-SA" sz="2800" dirty="0" smtClean="0">
                <a:solidFill>
                  <a:schemeClr val="tx1"/>
                </a:solidFill>
                <a:latin typeface="+mn-lt"/>
                <a:ea typeface="+mn-ea"/>
                <a:cs typeface="+mn-cs"/>
              </a:rPr>
              <a:t>فقوله:  تَبْتَغِي بِها وَجْهَ اللهِ  فهذه نية، فالمهم أن معنى الحديث ثابت بالقرآن والسنة. </a:t>
            </a:r>
            <a:endParaRPr lang="en-US" sz="2800" dirty="0" smtClean="0">
              <a:solidFill>
                <a:schemeClr val="tx1"/>
              </a:solidFill>
              <a:latin typeface="+mn-lt"/>
              <a:ea typeface="+mn-ea"/>
              <a:cs typeface="+mn-cs"/>
            </a:endParaRPr>
          </a:p>
          <a:p>
            <a:pPr algn="justLow">
              <a:lnSpc>
                <a:spcPct val="80000"/>
              </a:lnSpc>
            </a:pPr>
            <a:r>
              <a:rPr lang="ar-SA" sz="2800" dirty="0" smtClean="0">
                <a:solidFill>
                  <a:schemeClr val="tx1"/>
                </a:solidFill>
                <a:latin typeface="+mn-lt"/>
                <a:ea typeface="+mn-ea"/>
                <a:cs typeface="+mn-cs"/>
              </a:rPr>
              <a:t>ولفظ </a:t>
            </a:r>
            <a:r>
              <a:rPr lang="ar-SA" sz="2800" dirty="0" smtClean="0">
                <a:solidFill>
                  <a:schemeClr val="tx1"/>
                </a:solidFill>
                <a:latin typeface="+mn-lt"/>
                <a:ea typeface="+mn-ea"/>
                <a:cs typeface="+mn-cs"/>
              </a:rPr>
              <a:t>الحديث انفرد به عمر رضي الله عنه، لكن تلقته الأمة بالقبول التام، حتى إن البخاري رحمه الله صدر كتابه الصحيح بهذا الحديث.</a:t>
            </a:r>
            <a:endParaRPr lang="en-US" sz="2800" dirty="0" smtClean="0">
              <a:solidFill>
                <a:schemeClr val="tx1"/>
              </a:solidFill>
              <a:latin typeface="+mn-lt"/>
              <a:ea typeface="+mn-ea"/>
              <a:cs typeface="+mn-cs"/>
            </a:endParaRPr>
          </a:p>
          <a:p>
            <a:pPr algn="justLow"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762000"/>
            <a:ext cx="6934200" cy="715963"/>
          </a:xfrm>
        </p:spPr>
        <p:txBody>
          <a:bodyPr/>
          <a:lstStyle/>
          <a:p>
            <a:pPr algn="r" eaLnBrk="1" hangingPunct="1"/>
            <a:r>
              <a:rPr lang="ar-BH" sz="4000" b="1" dirty="0" smtClean="0"/>
              <a:t>مبهمات الألفاظ</a:t>
            </a:r>
            <a:endParaRPr lang="en-US" sz="4000" b="1" dirty="0" smtClean="0"/>
          </a:p>
        </p:txBody>
      </p:sp>
      <p:sp>
        <p:nvSpPr>
          <p:cNvPr id="5123" name="Rectangle 3"/>
          <p:cNvSpPr>
            <a:spLocks noGrp="1" noChangeArrowheads="1"/>
          </p:cNvSpPr>
          <p:nvPr>
            <p:ph type="body" idx="1"/>
          </p:nvPr>
        </p:nvSpPr>
        <p:spPr>
          <a:xfrm>
            <a:off x="1981200" y="1981200"/>
            <a:ext cx="6934200" cy="4267200"/>
          </a:xfrm>
        </p:spPr>
        <p:txBody>
          <a:bodyPr/>
          <a:lstStyle/>
          <a:p>
            <a:pPr>
              <a:lnSpc>
                <a:spcPct val="80000"/>
              </a:lnSpc>
            </a:pPr>
            <a:r>
              <a:rPr lang="ar-SA" sz="2000" b="1" dirty="0" smtClean="0">
                <a:solidFill>
                  <a:schemeClr val="tx1"/>
                </a:solidFill>
                <a:latin typeface="+mn-lt"/>
                <a:ea typeface="+mn-ea"/>
                <a:cs typeface="+mn-cs"/>
              </a:rPr>
              <a:t>تعريف النية</a:t>
            </a:r>
            <a:r>
              <a:rPr lang="en-US" sz="2000" b="1" dirty="0" smtClean="0">
                <a:solidFill>
                  <a:schemeClr val="tx1"/>
                </a:solidFill>
                <a:latin typeface="+mn-lt"/>
                <a:ea typeface="+mn-ea"/>
                <a:cs typeface="+mn-cs"/>
              </a:rPr>
              <a:t> </a:t>
            </a:r>
            <a:r>
              <a:rPr lang="en-US" sz="2000" b="1" dirty="0" smtClean="0">
                <a:solidFill>
                  <a:schemeClr val="tx1"/>
                </a:solidFill>
                <a:latin typeface="+mn-lt"/>
                <a:ea typeface="+mn-ea"/>
                <a:cs typeface="+mn-cs"/>
              </a:rPr>
              <a:t>:</a:t>
            </a:r>
            <a:endParaRPr lang="ar-BH" sz="2000" b="1" dirty="0" smtClean="0">
              <a:solidFill>
                <a:schemeClr val="tx1"/>
              </a:solidFill>
              <a:latin typeface="+mn-lt"/>
              <a:ea typeface="+mn-ea"/>
              <a:cs typeface="+mn-cs"/>
            </a:endParaRPr>
          </a:p>
          <a:p>
            <a:pPr>
              <a:lnSpc>
                <a:spcPct val="80000"/>
              </a:lnSpc>
            </a:pPr>
            <a:r>
              <a:rPr lang="ar-SA" sz="2000" dirty="0" smtClean="0">
                <a:solidFill>
                  <a:schemeClr val="tx1"/>
                </a:solidFill>
                <a:latin typeface="+mn-lt"/>
                <a:ea typeface="+mn-ea"/>
                <a:cs typeface="+mn-cs"/>
              </a:rPr>
              <a:t>قال الجوهري في الصحاح : </a:t>
            </a:r>
            <a:r>
              <a:rPr lang="ar-SA" sz="2000" b="1" dirty="0" smtClean="0">
                <a:solidFill>
                  <a:srgbClr val="C00000"/>
                </a:solidFill>
                <a:latin typeface="+mn-lt"/>
                <a:ea typeface="+mn-ea"/>
                <a:cs typeface="+mn-cs"/>
              </a:rPr>
              <a:t>النية العزم</a:t>
            </a:r>
            <a:r>
              <a:rPr lang="en-US" sz="2000" b="1" dirty="0" smtClean="0">
                <a:solidFill>
                  <a:srgbClr val="C00000"/>
                </a:solidFill>
                <a:latin typeface="+mn-lt"/>
                <a:ea typeface="+mn-ea"/>
                <a:cs typeface="+mn-cs"/>
              </a:rPr>
              <a:t>.</a:t>
            </a:r>
            <a:r>
              <a:rPr lang="en-US" sz="2000" dirty="0" smtClean="0">
                <a:solidFill>
                  <a:schemeClr val="tx1"/>
                </a:solidFill>
                <a:latin typeface="+mn-lt"/>
                <a:ea typeface="+mn-ea"/>
                <a:cs typeface="+mn-cs"/>
              </a:rPr>
              <a:t/>
            </a:r>
            <a:br>
              <a:rPr lang="en-US" sz="2000" dirty="0" smtClean="0">
                <a:solidFill>
                  <a:schemeClr val="tx1"/>
                </a:solidFill>
                <a:latin typeface="+mn-lt"/>
                <a:ea typeface="+mn-ea"/>
                <a:cs typeface="+mn-cs"/>
              </a:rPr>
            </a:br>
            <a:r>
              <a:rPr lang="ar-SA" sz="2000" dirty="0" smtClean="0">
                <a:solidFill>
                  <a:schemeClr val="tx1"/>
                </a:solidFill>
                <a:latin typeface="+mn-lt"/>
                <a:ea typeface="+mn-ea"/>
                <a:cs typeface="+mn-cs"/>
              </a:rPr>
              <a:t>وقال الخطابي: </a:t>
            </a:r>
            <a:r>
              <a:rPr lang="ar-SA" sz="2000" b="1" dirty="0" smtClean="0">
                <a:solidFill>
                  <a:srgbClr val="C00000"/>
                </a:solidFill>
                <a:latin typeface="+mn-lt"/>
                <a:ea typeface="+mn-ea"/>
                <a:cs typeface="+mn-cs"/>
              </a:rPr>
              <a:t>هي قصدك الشيء بقلبك، وتحرى الطلب منك له</a:t>
            </a:r>
            <a:r>
              <a:rPr lang="en-US" sz="2000" b="1" dirty="0" smtClean="0">
                <a:solidFill>
                  <a:srgbClr val="C00000"/>
                </a:solidFill>
                <a:latin typeface="+mn-lt"/>
                <a:ea typeface="+mn-ea"/>
                <a:cs typeface="+mn-cs"/>
              </a:rPr>
              <a:t>.</a:t>
            </a:r>
            <a:r>
              <a:rPr lang="en-US" sz="2000" dirty="0" smtClean="0">
                <a:solidFill>
                  <a:schemeClr val="tx1"/>
                </a:solidFill>
                <a:latin typeface="+mn-lt"/>
                <a:ea typeface="+mn-ea"/>
                <a:cs typeface="+mn-cs"/>
              </a:rPr>
              <a:t/>
            </a:r>
            <a:br>
              <a:rPr lang="en-US" sz="2000" dirty="0" smtClean="0">
                <a:solidFill>
                  <a:schemeClr val="tx1"/>
                </a:solidFill>
                <a:latin typeface="+mn-lt"/>
                <a:ea typeface="+mn-ea"/>
                <a:cs typeface="+mn-cs"/>
              </a:rPr>
            </a:br>
            <a:r>
              <a:rPr lang="ar-SA" sz="2000" dirty="0" smtClean="0">
                <a:solidFill>
                  <a:schemeClr val="tx1"/>
                </a:solidFill>
                <a:latin typeface="+mn-lt"/>
                <a:ea typeface="+mn-ea"/>
                <a:cs typeface="+mn-cs"/>
              </a:rPr>
              <a:t>وقال البيضاوي: هي انبعاث القلب نحو ما يراه موافقا لغرض، من جلب نفع، أو دفع ضر، حالا أو مالا</a:t>
            </a:r>
            <a:r>
              <a:rPr lang="en-US" sz="2000" dirty="0" smtClean="0">
                <a:solidFill>
                  <a:schemeClr val="tx1"/>
                </a:solidFill>
                <a:latin typeface="+mn-lt"/>
                <a:ea typeface="+mn-ea"/>
                <a:cs typeface="+mn-cs"/>
              </a:rPr>
              <a:t>.</a:t>
            </a:r>
            <a:br>
              <a:rPr lang="en-US" sz="2000" dirty="0" smtClean="0">
                <a:solidFill>
                  <a:schemeClr val="tx1"/>
                </a:solidFill>
                <a:latin typeface="+mn-lt"/>
                <a:ea typeface="+mn-ea"/>
                <a:cs typeface="+mn-cs"/>
              </a:rPr>
            </a:br>
            <a:r>
              <a:rPr lang="ar-SA" sz="2000" dirty="0" smtClean="0">
                <a:solidFill>
                  <a:schemeClr val="tx1"/>
                </a:solidFill>
                <a:latin typeface="+mn-lt"/>
                <a:ea typeface="+mn-ea"/>
                <a:cs typeface="+mn-cs"/>
              </a:rPr>
              <a:t>قال: والشرع خصها بالإرادة المتوجهة نحو الفعل، ابتغاء لوجه الله تعالى، وامتثالا لحكمه</a:t>
            </a:r>
            <a:r>
              <a:rPr lang="en-US" sz="2000" dirty="0" smtClean="0">
                <a:solidFill>
                  <a:schemeClr val="tx1"/>
                </a:solidFill>
                <a:latin typeface="+mn-lt"/>
                <a:ea typeface="+mn-ea"/>
                <a:cs typeface="+mn-cs"/>
              </a:rPr>
              <a:t>.</a:t>
            </a:r>
            <a:br>
              <a:rPr lang="en-US" sz="2000" dirty="0" smtClean="0">
                <a:solidFill>
                  <a:schemeClr val="tx1"/>
                </a:solidFill>
                <a:latin typeface="+mn-lt"/>
                <a:ea typeface="+mn-ea"/>
                <a:cs typeface="+mn-cs"/>
              </a:rPr>
            </a:br>
            <a:endParaRPr lang="ar-BH" sz="2000" dirty="0" smtClean="0">
              <a:solidFill>
                <a:schemeClr val="tx1"/>
              </a:solidFill>
              <a:latin typeface="+mn-lt"/>
              <a:ea typeface="+mn-ea"/>
              <a:cs typeface="+mn-cs"/>
            </a:endParaRPr>
          </a:p>
          <a:p>
            <a:pPr>
              <a:lnSpc>
                <a:spcPct val="80000"/>
              </a:lnSpc>
            </a:pPr>
            <a:r>
              <a:rPr lang="ar-SA" sz="2000" b="1" dirty="0" smtClean="0">
                <a:solidFill>
                  <a:schemeClr val="tx1"/>
                </a:solidFill>
                <a:latin typeface="+mn-lt"/>
                <a:ea typeface="+mn-ea"/>
                <a:cs typeface="+mn-cs"/>
              </a:rPr>
              <a:t>النية في القرآن الكريم والسنة المطهرة</a:t>
            </a:r>
            <a:r>
              <a:rPr lang="en-US" sz="2000" b="1" dirty="0" smtClean="0">
                <a:solidFill>
                  <a:schemeClr val="tx1"/>
                </a:solidFill>
                <a:latin typeface="+mn-lt"/>
                <a:ea typeface="+mn-ea"/>
                <a:cs typeface="+mn-cs"/>
              </a:rPr>
              <a:t>:</a:t>
            </a:r>
            <a:endParaRPr lang="ar-BH" sz="2000" b="1" dirty="0" smtClean="0">
              <a:solidFill>
                <a:schemeClr val="tx1"/>
              </a:solidFill>
              <a:latin typeface="+mn-lt"/>
              <a:ea typeface="+mn-ea"/>
              <a:cs typeface="+mn-cs"/>
            </a:endParaRPr>
          </a:p>
          <a:p>
            <a:pPr>
              <a:lnSpc>
                <a:spcPct val="80000"/>
              </a:lnSpc>
            </a:pPr>
            <a:r>
              <a:rPr lang="ar-SA" sz="2000" dirty="0" smtClean="0">
                <a:solidFill>
                  <a:schemeClr val="tx1"/>
                </a:solidFill>
                <a:latin typeface="+mn-lt"/>
                <a:ea typeface="+mn-ea"/>
                <a:cs typeface="+mn-cs"/>
              </a:rPr>
              <a:t>القرآن الكريم عبر عن هذه </a:t>
            </a:r>
            <a:r>
              <a:rPr lang="ar-SA" sz="2000" b="1" u="sng" dirty="0" smtClean="0">
                <a:solidFill>
                  <a:schemeClr val="tx1"/>
                </a:solidFill>
                <a:latin typeface="+mn-lt"/>
                <a:ea typeface="+mn-ea"/>
                <a:cs typeface="+mn-cs"/>
              </a:rPr>
              <a:t>النية المشروطة بعبارات مختلفة </a:t>
            </a:r>
            <a:r>
              <a:rPr lang="ar-SA" sz="2000" dirty="0" smtClean="0">
                <a:solidFill>
                  <a:schemeClr val="tx1"/>
                </a:solidFill>
                <a:latin typeface="+mn-lt"/>
                <a:ea typeface="+mn-ea"/>
                <a:cs typeface="+mn-cs"/>
              </a:rPr>
              <a:t>مثل: إرادة الآخرة، أو إرادة وجه الله، أو ابتغاء وجهه، أو ابتغاء مرضاته</a:t>
            </a:r>
            <a:r>
              <a:rPr lang="en-US" sz="2000" dirty="0" smtClean="0">
                <a:solidFill>
                  <a:schemeClr val="tx1"/>
                </a:solidFill>
                <a:latin typeface="+mn-lt"/>
                <a:ea typeface="+mn-ea"/>
                <a:cs typeface="+mn-cs"/>
              </a:rPr>
              <a:t>.</a:t>
            </a:r>
            <a:br>
              <a:rPr lang="en-US" sz="2000" dirty="0" smtClean="0">
                <a:solidFill>
                  <a:schemeClr val="tx1"/>
                </a:solidFill>
                <a:latin typeface="+mn-lt"/>
                <a:ea typeface="+mn-ea"/>
                <a:cs typeface="+mn-cs"/>
              </a:rPr>
            </a:br>
            <a:r>
              <a:rPr lang="ar-SA" sz="2000" dirty="0" smtClean="0">
                <a:solidFill>
                  <a:schemeClr val="tx1"/>
                </a:solidFill>
                <a:latin typeface="+mn-lt"/>
                <a:ea typeface="+mn-ea"/>
                <a:cs typeface="+mn-cs"/>
              </a:rPr>
              <a:t>يقول تعالى: (</a:t>
            </a:r>
            <a:r>
              <a:rPr lang="ar-SA" sz="2000" b="1" dirty="0" smtClean="0">
                <a:solidFill>
                  <a:schemeClr val="accent1">
                    <a:lumMod val="50000"/>
                  </a:schemeClr>
                </a:solidFill>
                <a:latin typeface="+mn-lt"/>
                <a:ea typeface="+mn-ea"/>
                <a:cs typeface="+mn-cs"/>
              </a:rPr>
              <a:t>وَلَقَدْ صَدَقَكُمُ اللَّهُ وَعْدَهُ إِذْ تَحُسُّونَهُمْ بِإِذْنِهِ حَتَّى إِذَا فَشِلْتُمْ وَتَنَازَعْتُمْ فِي الْأَمْرِ وَعَصَيْتُمْ مِنْ بَعْدِ مَا أَرَاكُمْ مَا تُحِبُّونَ مِنْكُمْ مَنْ يُرِيدُ الدُّنْيَا وَمِنْكُمْ مَنْ يُرِيدُ الْآخِرَةَ ثُمَّ صَرَفَكُمْ عَنْهُمْ لِيَبْتَلِيَكُمْ وَلَقَدْ عَفَا عَنْكُمْ وَاللَّهُ ذُو فَضْلٍ عَلَى الْمُؤْمِنِينَ </a:t>
            </a:r>
            <a:r>
              <a:rPr lang="ar-SA" sz="1600" dirty="0" smtClean="0">
                <a:solidFill>
                  <a:schemeClr val="tx1"/>
                </a:solidFill>
                <a:latin typeface="+mn-lt"/>
                <a:ea typeface="+mn-ea"/>
                <a:cs typeface="+mn-cs"/>
              </a:rPr>
              <a:t>(152).سورة آل عمران</a:t>
            </a:r>
            <a:r>
              <a:rPr lang="en-US" sz="2000" dirty="0" smtClean="0">
                <a:solidFill>
                  <a:schemeClr val="tx1"/>
                </a:solidFill>
                <a:latin typeface="+mn-lt"/>
                <a:ea typeface="+mn-ea"/>
                <a:cs typeface="+mn-cs"/>
              </a:rPr>
              <a:t>.</a:t>
            </a:r>
            <a:endParaRPr lang="ar-BH" sz="2000" b="1" dirty="0" smtClean="0">
              <a:solidFill>
                <a:schemeClr val="tx1"/>
              </a:solidFill>
              <a:latin typeface="+mn-lt"/>
              <a:ea typeface="+mn-ea"/>
              <a:cs typeface="+mn-cs"/>
            </a:endParaRPr>
          </a:p>
          <a:p>
            <a:pPr>
              <a:lnSpc>
                <a:spcPct val="80000"/>
              </a:lnSpc>
            </a:pPr>
            <a:endParaRPr lang="en-US" sz="20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BH" b="1" dirty="0" smtClean="0"/>
              <a:t>الشرح</a:t>
            </a:r>
            <a:endParaRPr lang="ar-BH" b="1" dirty="0"/>
          </a:p>
        </p:txBody>
      </p:sp>
      <p:sp>
        <p:nvSpPr>
          <p:cNvPr id="3" name="Text Placeholder 2"/>
          <p:cNvSpPr>
            <a:spLocks noGrp="1"/>
          </p:cNvSpPr>
          <p:nvPr>
            <p:ph type="body" idx="1"/>
          </p:nvPr>
        </p:nvSpPr>
        <p:spPr>
          <a:xfrm>
            <a:off x="323528" y="2276872"/>
            <a:ext cx="4040188" cy="639762"/>
          </a:xfrm>
        </p:spPr>
        <p:txBody>
          <a:bodyPr/>
          <a:lstStyle/>
          <a:p>
            <a:pPr algn="justLow"/>
            <a:r>
              <a:rPr lang="en-US" dirty="0" smtClean="0"/>
              <a:t> </a:t>
            </a:r>
            <a:r>
              <a:rPr lang="ar-SA" dirty="0" smtClean="0"/>
              <a:t>وفي قوله صلى الله عليه وسلم:  وَمَنْ كَانَتْ هِجْرَتُهُ لِدُنْيَا يُصِيْبُهَا أو امْرَأَةٍ يَنْكِحُهَا فَهِجْرَتُهُ إِلَى مَا هَاجَرَ إِلَيهِ  </a:t>
            </a:r>
            <a:endParaRPr lang="ar-BH" dirty="0"/>
          </a:p>
        </p:txBody>
      </p:sp>
      <p:sp>
        <p:nvSpPr>
          <p:cNvPr id="4" name="Content Placeholder 3"/>
          <p:cNvSpPr>
            <a:spLocks noGrp="1"/>
          </p:cNvSpPr>
          <p:nvPr>
            <p:ph sz="half" idx="2"/>
          </p:nvPr>
        </p:nvSpPr>
        <p:spPr>
          <a:xfrm>
            <a:off x="457200" y="2996951"/>
            <a:ext cx="4040188" cy="3456385"/>
          </a:xfrm>
        </p:spPr>
        <p:txBody>
          <a:bodyPr/>
          <a:lstStyle/>
          <a:p>
            <a:r>
              <a:rPr lang="ar-BH" b="1" dirty="0" smtClean="0">
                <a:solidFill>
                  <a:schemeClr val="accent5">
                    <a:lumMod val="75000"/>
                  </a:schemeClr>
                </a:solidFill>
              </a:rPr>
              <a:t>البلاغة:</a:t>
            </a:r>
          </a:p>
          <a:p>
            <a:r>
              <a:rPr lang="ar-SA" dirty="0" smtClean="0"/>
              <a:t>إخفاء نية من هاجر </a:t>
            </a:r>
            <a:r>
              <a:rPr lang="ar-SA" dirty="0" smtClean="0"/>
              <a:t>للدنيا</a:t>
            </a:r>
            <a:r>
              <a:rPr lang="ar-BH" dirty="0" smtClean="0"/>
              <a:t>.“</a:t>
            </a:r>
            <a:r>
              <a:rPr lang="ar-SA" dirty="0" smtClean="0"/>
              <a:t> </a:t>
            </a:r>
            <a:r>
              <a:rPr lang="ar-SA" b="1" dirty="0" smtClean="0">
                <a:solidFill>
                  <a:srgbClr val="C00000"/>
                </a:solidFill>
              </a:rPr>
              <a:t>فَهِجْرَتُهُ إِلَى مَا هَاجَرَ </a:t>
            </a:r>
            <a:r>
              <a:rPr lang="ar-SA" b="1" dirty="0" smtClean="0">
                <a:solidFill>
                  <a:srgbClr val="C00000"/>
                </a:solidFill>
              </a:rPr>
              <a:t>إِلَيْهِ</a:t>
            </a:r>
            <a:r>
              <a:rPr lang="ar-BH" b="1" dirty="0" smtClean="0">
                <a:solidFill>
                  <a:srgbClr val="C00000"/>
                </a:solidFill>
              </a:rPr>
              <a:t>“.</a:t>
            </a:r>
          </a:p>
          <a:p>
            <a:pPr algn="justLow"/>
            <a:r>
              <a:rPr lang="ar-SA" b="1" dirty="0" smtClean="0">
                <a:solidFill>
                  <a:schemeClr val="bg2">
                    <a:lumMod val="60000"/>
                    <a:lumOff val="40000"/>
                  </a:schemeClr>
                </a:solidFill>
              </a:rPr>
              <a:t>والفائدة البلاغية في ذلك هي:</a:t>
            </a:r>
            <a:r>
              <a:rPr lang="ar-SA" dirty="0" smtClean="0"/>
              <a:t>  تحقير ماهاجر إليه هذا الرجل، أي ليس أهلاً لأن يُذكر، بل يُكنّى عنه بقوله: إلى ماهاجر إليه.</a:t>
            </a:r>
            <a:endParaRPr lang="en-US" dirty="0" smtClean="0"/>
          </a:p>
          <a:p>
            <a:endParaRPr lang="ar-BH" dirty="0"/>
          </a:p>
        </p:txBody>
      </p:sp>
      <p:sp>
        <p:nvSpPr>
          <p:cNvPr id="5" name="Text Placeholder 4"/>
          <p:cNvSpPr>
            <a:spLocks noGrp="1"/>
          </p:cNvSpPr>
          <p:nvPr>
            <p:ph type="body" sz="quarter" idx="3"/>
          </p:nvPr>
        </p:nvSpPr>
        <p:spPr>
          <a:xfrm>
            <a:off x="4644008" y="1916832"/>
            <a:ext cx="4041775" cy="639762"/>
          </a:xfrm>
        </p:spPr>
        <p:txBody>
          <a:bodyPr/>
          <a:lstStyle/>
          <a:p>
            <a:r>
              <a:rPr lang="ar-SA" dirty="0" smtClean="0"/>
              <a:t>قوله  :  إِنَّمَا الأَعْمَالُ بِالنِّيَّاتِ وَإِنَّمَا لِكُلِّ امْرِئٍ مَا نَوَى  </a:t>
            </a:r>
            <a:endParaRPr lang="ar-BH" dirty="0"/>
          </a:p>
        </p:txBody>
      </p:sp>
      <p:sp>
        <p:nvSpPr>
          <p:cNvPr id="6" name="Content Placeholder 5"/>
          <p:cNvSpPr>
            <a:spLocks noGrp="1"/>
          </p:cNvSpPr>
          <p:nvPr>
            <p:ph sz="quarter" idx="4"/>
          </p:nvPr>
        </p:nvSpPr>
        <p:spPr>
          <a:xfrm>
            <a:off x="4645025" y="2708920"/>
            <a:ext cx="4041775" cy="3672407"/>
          </a:xfrm>
        </p:spPr>
        <p:txBody>
          <a:bodyPr/>
          <a:lstStyle/>
          <a:p>
            <a:r>
              <a:rPr lang="ar-BH" b="1" dirty="0" smtClean="0">
                <a:solidFill>
                  <a:schemeClr val="accent5">
                    <a:lumMod val="75000"/>
                  </a:schemeClr>
                </a:solidFill>
              </a:rPr>
              <a:t>البلاغة:</a:t>
            </a:r>
          </a:p>
          <a:p>
            <a:r>
              <a:rPr lang="ar-BH" dirty="0" smtClean="0"/>
              <a:t>” </a:t>
            </a:r>
            <a:r>
              <a:rPr lang="ar-BH" b="1" dirty="0" smtClean="0">
                <a:solidFill>
                  <a:srgbClr val="C00000"/>
                </a:solidFill>
              </a:rPr>
              <a:t>إنما</a:t>
            </a:r>
            <a:r>
              <a:rPr lang="ar-BH" dirty="0" smtClean="0"/>
              <a:t>“ تفيد الحصر،</a:t>
            </a:r>
            <a:r>
              <a:rPr lang="ar-SA" dirty="0" smtClean="0"/>
              <a:t>وهو:إثبات </a:t>
            </a:r>
            <a:r>
              <a:rPr lang="ar-SA" dirty="0" smtClean="0"/>
              <a:t>الحكم في المذكور ونفيه عما </a:t>
            </a:r>
            <a:r>
              <a:rPr lang="ar-SA" dirty="0" smtClean="0"/>
              <a:t>سواه</a:t>
            </a:r>
            <a:r>
              <a:rPr lang="ar-BH" dirty="0" smtClean="0"/>
              <a:t>.</a:t>
            </a:r>
            <a:endParaRPr lang="ar-B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315200" cy="715963"/>
          </a:xfrm>
        </p:spPr>
        <p:txBody>
          <a:bodyPr/>
          <a:lstStyle/>
          <a:p>
            <a:pPr algn="r"/>
            <a:r>
              <a:rPr lang="ar-BH" b="1" dirty="0" smtClean="0"/>
              <a:t>تابع</a:t>
            </a:r>
            <a:endParaRPr lang="ar-BH" b="1" dirty="0"/>
          </a:p>
        </p:txBody>
      </p:sp>
      <p:sp>
        <p:nvSpPr>
          <p:cNvPr id="3" name="Content Placeholder 2"/>
          <p:cNvSpPr>
            <a:spLocks noGrp="1"/>
          </p:cNvSpPr>
          <p:nvPr>
            <p:ph idx="1"/>
          </p:nvPr>
        </p:nvSpPr>
        <p:spPr>
          <a:xfrm>
            <a:off x="990600" y="2286000"/>
            <a:ext cx="7315200" cy="3087216"/>
          </a:xfrm>
        </p:spPr>
        <p:txBody>
          <a:bodyPr/>
          <a:lstStyle/>
          <a:p>
            <a:pPr algn="justLow"/>
            <a:r>
              <a:rPr lang="ar-SA" b="1" dirty="0" smtClean="0">
                <a:solidFill>
                  <a:srgbClr val="C00000"/>
                </a:solidFill>
                <a:latin typeface="+mn-lt"/>
                <a:ea typeface="+mn-ea"/>
                <a:cs typeface="+mn-cs"/>
              </a:rPr>
              <a:t>مَنْ كَانَتْ هِجْرَتُهُ إِلَى اللهِ وَرَسُوْلِهِ</a:t>
            </a:r>
            <a:r>
              <a:rPr lang="ar-SA" dirty="0" smtClean="0">
                <a:solidFill>
                  <a:schemeClr val="tx1"/>
                </a:solidFill>
                <a:latin typeface="+mn-lt"/>
                <a:ea typeface="+mn-ea"/>
                <a:cs typeface="+mn-cs"/>
              </a:rPr>
              <a:t>  الجواب:  </a:t>
            </a:r>
            <a:r>
              <a:rPr lang="ar-SA" b="1" dirty="0" smtClean="0">
                <a:solidFill>
                  <a:srgbClr val="C00000"/>
                </a:solidFill>
                <a:latin typeface="+mn-lt"/>
                <a:ea typeface="+mn-ea"/>
                <a:cs typeface="+mn-cs"/>
              </a:rPr>
              <a:t>فَهِجْرَتُهُ إلَى اللهِ وَرَسُولِهِ </a:t>
            </a:r>
            <a:r>
              <a:rPr lang="ar-SA" dirty="0" smtClean="0">
                <a:solidFill>
                  <a:schemeClr val="tx1"/>
                </a:solidFill>
                <a:latin typeface="+mn-lt"/>
                <a:ea typeface="+mn-ea"/>
                <a:cs typeface="+mn-cs"/>
              </a:rPr>
              <a:t> فذكره تنويهاً بفضله،  </a:t>
            </a:r>
            <a:r>
              <a:rPr lang="ar-SA" b="1" dirty="0" smtClean="0">
                <a:solidFill>
                  <a:srgbClr val="C00000"/>
                </a:solidFill>
                <a:latin typeface="+mn-lt"/>
                <a:ea typeface="+mn-ea"/>
                <a:cs typeface="+mn-cs"/>
              </a:rPr>
              <a:t>وَمَنْ كَانَتْ هِجْرَتُهُ لِدُنْيَا يُصِيْبُهَا أو امْرَأَةٍ يَنْكِحُهَا فَهِجْرَتُهُ إِلَى مَا هَاجَرَ إِلَيهِ </a:t>
            </a:r>
            <a:r>
              <a:rPr lang="ar-SA" dirty="0" smtClean="0">
                <a:solidFill>
                  <a:schemeClr val="tx1"/>
                </a:solidFill>
                <a:latin typeface="+mn-lt"/>
                <a:ea typeface="+mn-ea"/>
                <a:cs typeface="+mn-cs"/>
              </a:rPr>
              <a:t> ولم يقل:</a:t>
            </a:r>
            <a:r>
              <a:rPr lang="ar-SA" b="1" u="sng" dirty="0" smtClean="0">
                <a:solidFill>
                  <a:schemeClr val="accent2">
                    <a:lumMod val="75000"/>
                  </a:schemeClr>
                </a:solidFill>
                <a:latin typeface="+mn-lt"/>
                <a:ea typeface="+mn-ea"/>
                <a:cs typeface="+mn-cs"/>
              </a:rPr>
              <a:t>إلى </a:t>
            </a:r>
            <a:r>
              <a:rPr lang="ar-SA" dirty="0" smtClean="0">
                <a:solidFill>
                  <a:schemeClr val="tx1"/>
                </a:solidFill>
                <a:latin typeface="+mn-lt"/>
                <a:ea typeface="+mn-ea"/>
                <a:cs typeface="+mn-cs"/>
              </a:rPr>
              <a:t>دنيا يصيبها أو امرأة ينكحها، لأن فيه </a:t>
            </a:r>
            <a:r>
              <a:rPr lang="ar-SA" b="1" dirty="0" smtClean="0">
                <a:solidFill>
                  <a:schemeClr val="tx1"/>
                </a:solidFill>
                <a:latin typeface="+mn-lt"/>
                <a:ea typeface="+mn-ea"/>
                <a:cs typeface="+mn-cs"/>
              </a:rPr>
              <a:t>تحقيراً لشأن ما هاجر إليه </a:t>
            </a:r>
            <a:r>
              <a:rPr lang="ar-SA" dirty="0" smtClean="0">
                <a:solidFill>
                  <a:schemeClr val="tx1"/>
                </a:solidFill>
                <a:latin typeface="+mn-lt"/>
                <a:ea typeface="+mn-ea"/>
                <a:cs typeface="+mn-cs"/>
              </a:rPr>
              <a:t>وهي: الدنياأو المرأة.</a:t>
            </a:r>
            <a:endParaRPr lang="en-US" dirty="0" smtClean="0">
              <a:solidFill>
                <a:schemeClr val="tx1"/>
              </a:solidFill>
              <a:latin typeface="+mn-lt"/>
              <a:ea typeface="+mn-ea"/>
              <a:cs typeface="+mn-cs"/>
            </a:endParaRPr>
          </a:p>
          <a:p>
            <a:endParaRPr lang="ar-B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04664"/>
            <a:ext cx="7315200" cy="715963"/>
          </a:xfrm>
        </p:spPr>
        <p:txBody>
          <a:bodyPr/>
          <a:lstStyle/>
          <a:p>
            <a:pPr algn="r"/>
            <a:r>
              <a:rPr lang="ar-BH" b="1" dirty="0" smtClean="0"/>
              <a:t>الأعمال في اللغة</a:t>
            </a:r>
            <a:endParaRPr lang="ar-BH" b="1" dirty="0"/>
          </a:p>
        </p:txBody>
      </p:sp>
      <p:sp>
        <p:nvSpPr>
          <p:cNvPr id="3" name="Content Placeholder 2"/>
          <p:cNvSpPr>
            <a:spLocks noGrp="1"/>
          </p:cNvSpPr>
          <p:nvPr>
            <p:ph idx="1"/>
          </p:nvPr>
        </p:nvSpPr>
        <p:spPr>
          <a:xfrm>
            <a:off x="1187624" y="2060848"/>
            <a:ext cx="7315200" cy="4267200"/>
          </a:xfrm>
        </p:spPr>
        <p:txBody>
          <a:bodyPr/>
          <a:lstStyle/>
          <a:p>
            <a:pPr algn="justLow"/>
            <a:r>
              <a:rPr lang="en-US" dirty="0" smtClean="0">
                <a:solidFill>
                  <a:schemeClr val="tx1"/>
                </a:solidFill>
                <a:latin typeface="+mn-lt"/>
                <a:ea typeface="+mn-ea"/>
                <a:cs typeface="+mn-cs"/>
              </a:rPr>
              <a:t> </a:t>
            </a:r>
            <a:r>
              <a:rPr lang="ar-SA" sz="2400" b="1" dirty="0" smtClean="0">
                <a:solidFill>
                  <a:schemeClr val="tx1"/>
                </a:solidFill>
                <a:latin typeface="+mn-lt"/>
                <a:ea typeface="+mn-ea"/>
                <a:cs typeface="+mn-cs"/>
              </a:rPr>
              <a:t>الأعمال  جمع عمل، ويشمل أعمال القلوب وأعمال النطق، وأعمال الجوارح، فتشمل هذه الجملة الأعمال بأنواعها.</a:t>
            </a:r>
            <a:endParaRPr lang="en-US" b="1" dirty="0" smtClean="0">
              <a:solidFill>
                <a:schemeClr val="tx1"/>
              </a:solidFill>
              <a:latin typeface="+mn-lt"/>
              <a:ea typeface="+mn-ea"/>
              <a:cs typeface="+mn-cs"/>
            </a:endParaRPr>
          </a:p>
          <a:p>
            <a:r>
              <a:rPr lang="ar-SA" b="1" dirty="0" smtClean="0">
                <a:solidFill>
                  <a:schemeClr val="tx1"/>
                </a:solidFill>
                <a:latin typeface="+mn-lt"/>
                <a:ea typeface="+mn-ea"/>
                <a:cs typeface="+mn-cs"/>
              </a:rPr>
              <a:t>هل هاتان الجملتان بمعنى واحد، أو مختلفتان</a:t>
            </a:r>
            <a:r>
              <a:rPr lang="ar-SA" b="1" dirty="0" smtClean="0">
                <a:solidFill>
                  <a:schemeClr val="tx1"/>
                </a:solidFill>
                <a:latin typeface="+mn-lt"/>
                <a:ea typeface="+mn-ea"/>
                <a:cs typeface="+mn-cs"/>
              </a:rPr>
              <a:t>؟</a:t>
            </a:r>
            <a:endParaRPr lang="ar-BH" b="1" dirty="0" smtClean="0">
              <a:solidFill>
                <a:schemeClr val="tx1"/>
              </a:solidFill>
              <a:latin typeface="+mn-lt"/>
              <a:ea typeface="+mn-ea"/>
              <a:cs typeface="+mn-cs"/>
            </a:endParaRPr>
          </a:p>
          <a:p>
            <a:pPr algn="ctr">
              <a:buNone/>
            </a:pPr>
            <a:r>
              <a:rPr lang="ar-SA" sz="2800" b="1" dirty="0" smtClean="0">
                <a:solidFill>
                  <a:schemeClr val="bg2">
                    <a:lumMod val="60000"/>
                    <a:lumOff val="40000"/>
                  </a:schemeClr>
                </a:solidFill>
                <a:latin typeface="+mn-lt"/>
                <a:ea typeface="+mn-ea"/>
                <a:cs typeface="+mn-cs"/>
              </a:rPr>
              <a:t>إِنَّمَا الأَعْمَالُ بِالنِّيَّاتِ، وَإِنَّمَا لِكُلِّ امْرِئٍ مَا </a:t>
            </a:r>
            <a:r>
              <a:rPr lang="ar-SA" sz="2800" b="1" dirty="0" smtClean="0">
                <a:solidFill>
                  <a:schemeClr val="bg2">
                    <a:lumMod val="60000"/>
                    <a:lumOff val="40000"/>
                  </a:schemeClr>
                </a:solidFill>
                <a:latin typeface="+mn-lt"/>
                <a:ea typeface="+mn-ea"/>
                <a:cs typeface="+mn-cs"/>
              </a:rPr>
              <a:t>نَوَى</a:t>
            </a:r>
            <a:endParaRPr lang="ar-BH" sz="2800" b="1" dirty="0" smtClean="0">
              <a:solidFill>
                <a:schemeClr val="bg2">
                  <a:lumMod val="60000"/>
                  <a:lumOff val="40000"/>
                </a:schemeClr>
              </a:solidFill>
              <a:latin typeface="+mn-lt"/>
              <a:ea typeface="+mn-ea"/>
              <a:cs typeface="+mn-cs"/>
            </a:endParaRPr>
          </a:p>
          <a:p>
            <a:pPr marL="0" indent="0" algn="justLow">
              <a:buNone/>
            </a:pPr>
            <a:r>
              <a:rPr lang="ar-SA" sz="2800" b="1" dirty="0" smtClean="0">
                <a:solidFill>
                  <a:schemeClr val="tx1"/>
                </a:solidFill>
                <a:latin typeface="+mn-lt"/>
                <a:ea typeface="+mn-ea"/>
                <a:cs typeface="+mn-cs"/>
              </a:rPr>
              <a:t>أن الثانية غير الأولى</a:t>
            </a:r>
            <a:r>
              <a:rPr lang="ar-SA" sz="2800" dirty="0" smtClean="0">
                <a:solidFill>
                  <a:schemeClr val="tx1"/>
                </a:solidFill>
                <a:latin typeface="+mn-lt"/>
                <a:ea typeface="+mn-ea"/>
                <a:cs typeface="+mn-cs"/>
              </a:rPr>
              <a:t>، فالأولى </a:t>
            </a:r>
            <a:r>
              <a:rPr lang="ar-SA" sz="2800" b="1" dirty="0" smtClean="0">
                <a:solidFill>
                  <a:schemeClr val="tx1"/>
                </a:solidFill>
                <a:latin typeface="+mn-lt"/>
                <a:ea typeface="+mn-ea"/>
                <a:cs typeface="+mn-cs"/>
              </a:rPr>
              <a:t>باعتبار المنوي وهو العمل</a:t>
            </a:r>
            <a:r>
              <a:rPr lang="ar-SA" sz="2800" dirty="0" smtClean="0">
                <a:solidFill>
                  <a:schemeClr val="tx1"/>
                </a:solidFill>
                <a:latin typeface="+mn-lt"/>
                <a:ea typeface="+mn-ea"/>
                <a:cs typeface="+mn-cs"/>
              </a:rPr>
              <a:t>. والثانية </a:t>
            </a:r>
            <a:r>
              <a:rPr lang="ar-SA" sz="2800" b="1" dirty="0" smtClean="0">
                <a:solidFill>
                  <a:schemeClr val="tx1"/>
                </a:solidFill>
                <a:latin typeface="+mn-lt"/>
                <a:ea typeface="+mn-ea"/>
                <a:cs typeface="+mn-cs"/>
              </a:rPr>
              <a:t>باعتبار المنوي له وهو المعمول له</a:t>
            </a:r>
            <a:r>
              <a:rPr lang="ar-SA" sz="2800" dirty="0" smtClean="0">
                <a:solidFill>
                  <a:schemeClr val="tx1"/>
                </a:solidFill>
                <a:latin typeface="+mn-lt"/>
                <a:ea typeface="+mn-ea"/>
                <a:cs typeface="+mn-cs"/>
              </a:rPr>
              <a:t>، هل أنت عملت لله أو عملت للدنيا. ويدل لهذا مافرعه عليه النبي صلى الله عليه وسلم في قوله:  </a:t>
            </a:r>
            <a:r>
              <a:rPr lang="ar-SA" sz="2800" b="1" dirty="0" smtClean="0">
                <a:solidFill>
                  <a:srgbClr val="C00000"/>
                </a:solidFill>
                <a:latin typeface="+mn-lt"/>
                <a:ea typeface="+mn-ea"/>
                <a:cs typeface="+mn-cs"/>
              </a:rPr>
              <a:t>فمَنْ كَانَتْ هِجْرَتُهُ إِلَى اللهِ وَرَسُوْلِهِ فَهِجْرَتُهُ إلَى اللهِ وَرَسُولِهِ</a:t>
            </a:r>
            <a:r>
              <a:rPr lang="ar-SA" sz="2800" dirty="0" smtClean="0">
                <a:solidFill>
                  <a:schemeClr val="tx1"/>
                </a:solidFill>
                <a:latin typeface="+mn-lt"/>
                <a:ea typeface="+mn-ea"/>
                <a:cs typeface="+mn-cs"/>
              </a:rPr>
              <a:t>  وعلى هذه فيبقى الكلام لاتكرار فيه.</a:t>
            </a:r>
            <a:endParaRPr lang="ar-BH" sz="2800" b="1" dirty="0" smtClean="0">
              <a:solidFill>
                <a:schemeClr val="tx1"/>
              </a:solidFill>
              <a:latin typeface="+mn-lt"/>
              <a:ea typeface="+mn-ea"/>
              <a:cs typeface="+mn-cs"/>
            </a:endParaRPr>
          </a:p>
          <a:p>
            <a:endParaRPr lang="ar-B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79712" y="332656"/>
            <a:ext cx="6934200" cy="715963"/>
          </a:xfrm>
        </p:spPr>
        <p:txBody>
          <a:bodyPr/>
          <a:lstStyle/>
          <a:p>
            <a:pPr algn="r" eaLnBrk="1" hangingPunct="1"/>
            <a:r>
              <a:rPr lang="ar-BH" sz="4000" b="1" dirty="0" smtClean="0">
                <a:solidFill>
                  <a:srgbClr val="C00000"/>
                </a:solidFill>
              </a:rPr>
              <a:t>تابع</a:t>
            </a:r>
            <a:endParaRPr lang="en-US" sz="4000" b="1" dirty="0" smtClean="0">
              <a:solidFill>
                <a:srgbClr val="C00000"/>
              </a:solidFill>
            </a:endParaRPr>
          </a:p>
        </p:txBody>
      </p:sp>
      <p:sp>
        <p:nvSpPr>
          <p:cNvPr id="5123" name="Rectangle 3"/>
          <p:cNvSpPr>
            <a:spLocks noGrp="1" noChangeArrowheads="1"/>
          </p:cNvSpPr>
          <p:nvPr>
            <p:ph type="body" idx="1"/>
          </p:nvPr>
        </p:nvSpPr>
        <p:spPr>
          <a:xfrm>
            <a:off x="2051720" y="1268760"/>
            <a:ext cx="6934200" cy="5589240"/>
          </a:xfrm>
        </p:spPr>
        <p:txBody>
          <a:bodyPr/>
          <a:lstStyle/>
          <a:p>
            <a:pPr algn="justLow">
              <a:lnSpc>
                <a:spcPct val="80000"/>
              </a:lnSpc>
            </a:pPr>
            <a:r>
              <a:rPr lang="ar-SA" sz="2400" dirty="0" smtClean="0">
                <a:solidFill>
                  <a:schemeClr val="tx1"/>
                </a:solidFill>
                <a:latin typeface="+mn-lt"/>
                <a:ea typeface="+mn-ea"/>
                <a:cs typeface="+mn-cs"/>
              </a:rPr>
              <a:t>والمقصود من هذه النية تمييز العادات من العبادات، وتمييز العبادات بعضها من بعض. </a:t>
            </a:r>
            <a:endParaRPr lang="en-US" sz="2400" dirty="0" smtClean="0">
              <a:solidFill>
                <a:schemeClr val="tx1"/>
              </a:solidFill>
              <a:latin typeface="+mn-lt"/>
              <a:ea typeface="+mn-ea"/>
              <a:cs typeface="+mn-cs"/>
            </a:endParaRPr>
          </a:p>
          <a:p>
            <a:pPr algn="justLow">
              <a:lnSpc>
                <a:spcPct val="80000"/>
              </a:lnSpc>
            </a:pPr>
            <a:r>
              <a:rPr lang="ar-SA" sz="2400" dirty="0" smtClean="0">
                <a:solidFill>
                  <a:schemeClr val="tx1"/>
                </a:solidFill>
                <a:latin typeface="+mn-lt"/>
                <a:ea typeface="+mn-ea"/>
                <a:cs typeface="+mn-cs"/>
              </a:rPr>
              <a:t>تمييز </a:t>
            </a:r>
            <a:r>
              <a:rPr lang="ar-SA" sz="2400" dirty="0" smtClean="0">
                <a:solidFill>
                  <a:schemeClr val="tx1"/>
                </a:solidFill>
                <a:latin typeface="+mn-lt"/>
                <a:ea typeface="+mn-ea"/>
                <a:cs typeface="+mn-cs"/>
              </a:rPr>
              <a:t>العبادات بعضها من </a:t>
            </a:r>
            <a:r>
              <a:rPr lang="ar-SA" sz="2400" dirty="0" smtClean="0">
                <a:solidFill>
                  <a:schemeClr val="tx1"/>
                </a:solidFill>
                <a:latin typeface="+mn-lt"/>
                <a:ea typeface="+mn-ea"/>
                <a:cs typeface="+mn-cs"/>
              </a:rPr>
              <a:t>بعض</a:t>
            </a:r>
            <a:r>
              <a:rPr lang="ar-BH" sz="2400" dirty="0" smtClean="0"/>
              <a:t>.</a:t>
            </a:r>
          </a:p>
          <a:p>
            <a:pPr algn="justLow">
              <a:lnSpc>
                <a:spcPct val="80000"/>
              </a:lnSpc>
            </a:pPr>
            <a:r>
              <a:rPr lang="ar-SA" sz="2400" dirty="0" smtClean="0">
                <a:solidFill>
                  <a:schemeClr val="tx1"/>
                </a:solidFill>
                <a:latin typeface="+mn-lt"/>
                <a:ea typeface="+mn-ea"/>
                <a:cs typeface="+mn-cs"/>
              </a:rPr>
              <a:t>واعلم أن النية محلها القلب، ولايُنْطَقُ بها إطلاقاً،لأنك تتعبّد لمن يعلم خائنة الأعين وما تخفي الصدور</a:t>
            </a:r>
            <a:r>
              <a:rPr lang="ar-SA" sz="2400" dirty="0" smtClean="0">
                <a:solidFill>
                  <a:schemeClr val="tx1"/>
                </a:solidFill>
                <a:latin typeface="+mn-lt"/>
                <a:ea typeface="+mn-ea"/>
                <a:cs typeface="+mn-cs"/>
              </a:rPr>
              <a:t>،</a:t>
            </a:r>
            <a:r>
              <a:rPr lang="ar-SA" sz="2400" dirty="0" smtClean="0">
                <a:solidFill>
                  <a:schemeClr val="tx1"/>
                </a:solidFill>
                <a:latin typeface="+mn-lt"/>
                <a:ea typeface="+mn-ea"/>
                <a:cs typeface="+mn-cs"/>
              </a:rPr>
              <a:t> ولهذا فالنّطق بها بدعة يُنهى عنه سرّاً أو </a:t>
            </a:r>
            <a:r>
              <a:rPr lang="ar-SA" sz="2400" dirty="0" smtClean="0">
                <a:solidFill>
                  <a:schemeClr val="tx1"/>
                </a:solidFill>
                <a:latin typeface="+mn-lt"/>
                <a:ea typeface="+mn-ea"/>
                <a:cs typeface="+mn-cs"/>
              </a:rPr>
              <a:t>جهراً</a:t>
            </a:r>
            <a:r>
              <a:rPr lang="ar-BH" sz="2400" dirty="0" smtClean="0">
                <a:solidFill>
                  <a:schemeClr val="tx1"/>
                </a:solidFill>
                <a:latin typeface="+mn-lt"/>
                <a:ea typeface="+mn-ea"/>
                <a:cs typeface="+mn-cs"/>
              </a:rPr>
              <a:t>.</a:t>
            </a:r>
          </a:p>
          <a:p>
            <a:pPr algn="justLow"/>
            <a:r>
              <a:rPr lang="en-US" sz="2800" b="1" dirty="0" smtClean="0">
                <a:solidFill>
                  <a:srgbClr val="C00000"/>
                </a:solidFill>
                <a:latin typeface="+mn-lt"/>
                <a:ea typeface="+mn-ea"/>
                <a:cs typeface="+mn-cs"/>
              </a:rPr>
              <a:t> </a:t>
            </a:r>
            <a:r>
              <a:rPr lang="ar-SA" sz="2800" b="1" dirty="0" smtClean="0">
                <a:solidFill>
                  <a:srgbClr val="C00000"/>
                </a:solidFill>
                <a:latin typeface="+mn-lt"/>
                <a:ea typeface="+mn-ea"/>
                <a:cs typeface="+mn-cs"/>
              </a:rPr>
              <a:t>وَإِنَّمَا لِكُلِّ امْرِئٍ مَا نَوَى </a:t>
            </a:r>
            <a:r>
              <a:rPr lang="ar-SA" sz="2800" dirty="0" smtClean="0">
                <a:solidFill>
                  <a:schemeClr val="tx1"/>
                </a:solidFill>
                <a:latin typeface="+mn-lt"/>
                <a:ea typeface="+mn-ea"/>
                <a:cs typeface="+mn-cs"/>
              </a:rPr>
              <a:t> </a:t>
            </a:r>
            <a:r>
              <a:rPr lang="ar-SA" sz="2000" dirty="0" smtClean="0">
                <a:solidFill>
                  <a:schemeClr val="tx1"/>
                </a:solidFill>
                <a:latin typeface="+mn-lt"/>
                <a:ea typeface="+mn-ea"/>
                <a:cs typeface="+mn-cs"/>
              </a:rPr>
              <a:t>هذه هي نيّة المعمول له، والناس يتفاوتون فيها تفاوتاً عظيماً، حيث تجد رجلين يصلّيان بينهما أبعد مما بين المشرق والمغرب أو مما بين السماء والأرض في الثواب، لأن أحدهما مخلص والثاني غير مخلص.</a:t>
            </a:r>
            <a:endParaRPr lang="en-US" sz="2000" dirty="0" smtClean="0">
              <a:solidFill>
                <a:schemeClr val="tx1"/>
              </a:solidFill>
              <a:latin typeface="+mn-lt"/>
              <a:ea typeface="+mn-ea"/>
              <a:cs typeface="+mn-cs"/>
            </a:endParaRPr>
          </a:p>
          <a:p>
            <a:pPr algn="justLow"/>
            <a:r>
              <a:rPr lang="ar-SA" sz="2000" dirty="0" smtClean="0">
                <a:solidFill>
                  <a:schemeClr val="tx1"/>
                </a:solidFill>
                <a:latin typeface="+mn-lt"/>
                <a:ea typeface="+mn-ea"/>
                <a:cs typeface="+mn-cs"/>
              </a:rPr>
              <a:t>وتجد شخصين يطلبان العلم في التّوحيد، أو الفقه، أو التّفسير، أو الحديث، </a:t>
            </a:r>
            <a:r>
              <a:rPr lang="ar-SA" sz="2000" b="1" dirty="0" smtClean="0">
                <a:solidFill>
                  <a:srgbClr val="C00000"/>
                </a:solidFill>
                <a:latin typeface="+mn-lt"/>
                <a:ea typeface="+mn-ea"/>
                <a:cs typeface="+mn-cs"/>
              </a:rPr>
              <a:t>أحدهما بعيد من الجنّة والثاني قريب </a:t>
            </a:r>
            <a:r>
              <a:rPr lang="ar-SA" sz="2000" b="1" dirty="0" smtClean="0">
                <a:solidFill>
                  <a:srgbClr val="C00000"/>
                </a:solidFill>
                <a:latin typeface="+mn-lt"/>
                <a:ea typeface="+mn-ea"/>
                <a:cs typeface="+mn-cs"/>
              </a:rPr>
              <a:t>منها</a:t>
            </a:r>
            <a:r>
              <a:rPr lang="en-US" sz="2000" b="1" dirty="0" smtClean="0">
                <a:solidFill>
                  <a:srgbClr val="C00000"/>
                </a:solidFill>
                <a:latin typeface="+mn-lt"/>
                <a:ea typeface="+mn-ea"/>
                <a:cs typeface="+mn-cs"/>
              </a:rPr>
              <a:t>!!!</a:t>
            </a:r>
            <a:endParaRPr lang="ar-BH" sz="2000" b="1" dirty="0" smtClean="0">
              <a:solidFill>
                <a:srgbClr val="C00000"/>
              </a:solidFill>
              <a:latin typeface="+mn-lt"/>
              <a:ea typeface="+mn-ea"/>
              <a:cs typeface="+mn-cs"/>
            </a:endParaRPr>
          </a:p>
          <a:p>
            <a:r>
              <a:rPr lang="en-US" sz="2000" dirty="0" smtClean="0">
                <a:solidFill>
                  <a:schemeClr val="tx1"/>
                </a:solidFill>
                <a:latin typeface="+mn-lt"/>
                <a:ea typeface="+mn-ea"/>
                <a:cs typeface="+mn-cs"/>
              </a:rPr>
              <a:t>* </a:t>
            </a:r>
            <a:r>
              <a:rPr lang="ar-SA" sz="2000" dirty="0" smtClean="0">
                <a:solidFill>
                  <a:schemeClr val="tx1"/>
                </a:solidFill>
                <a:latin typeface="+mn-lt"/>
                <a:ea typeface="+mn-ea"/>
                <a:cs typeface="+mn-cs"/>
              </a:rPr>
              <a:t>ثم ضرب النبي صلى الله عليه وسلم مثلاً بالمهاجر فقال: </a:t>
            </a: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 </a:t>
            </a:r>
            <a:r>
              <a:rPr lang="ar-SA" sz="2000" dirty="0" smtClean="0">
                <a:solidFill>
                  <a:schemeClr val="tx1"/>
                </a:solidFill>
                <a:latin typeface="+mn-lt"/>
                <a:ea typeface="+mn-ea"/>
                <a:cs typeface="+mn-cs"/>
              </a:rPr>
              <a:t>فَمَنْ كَانَتْ هِجرَتُهُ  الهجرة في اللغة: مأخوذة من الهجر وهو التّرك.</a:t>
            </a:r>
            <a:endParaRPr lang="en-US" sz="2000" dirty="0" smtClean="0">
              <a:solidFill>
                <a:schemeClr val="tx1"/>
              </a:solidFill>
              <a:latin typeface="+mn-lt"/>
              <a:ea typeface="+mn-ea"/>
              <a:cs typeface="+mn-cs"/>
            </a:endParaRPr>
          </a:p>
          <a:p>
            <a:r>
              <a:rPr lang="en-US" sz="2000" dirty="0" smtClean="0">
                <a:solidFill>
                  <a:schemeClr val="tx1"/>
                </a:solidFill>
                <a:latin typeface="+mn-lt"/>
                <a:ea typeface="+mn-ea"/>
                <a:cs typeface="+mn-cs"/>
              </a:rPr>
              <a:t> </a:t>
            </a:r>
            <a:r>
              <a:rPr lang="ar-SA" sz="2000" dirty="0" smtClean="0">
                <a:solidFill>
                  <a:schemeClr val="tx1"/>
                </a:solidFill>
                <a:latin typeface="+mn-lt"/>
                <a:ea typeface="+mn-ea"/>
                <a:cs typeface="+mn-cs"/>
              </a:rPr>
              <a:t>وأما في الشرع فهي: الانتقال من بلد الكفر إلى بلد الإسلام.</a:t>
            </a:r>
            <a:endParaRPr lang="ar-BH" sz="2000" dirty="0" smtClean="0">
              <a:solidFill>
                <a:schemeClr val="tx1"/>
              </a:solidFill>
              <a:latin typeface="+mn-lt"/>
              <a:ea typeface="+mn-ea"/>
              <a:cs typeface="+mn-cs"/>
            </a:endParaRPr>
          </a:p>
          <a:p>
            <a:endParaRPr lang="en-US" sz="2000" dirty="0" smtClean="0">
              <a:solidFill>
                <a:schemeClr val="tx1"/>
              </a:solidFill>
              <a:latin typeface="+mn-lt"/>
              <a:ea typeface="+mn-ea"/>
              <a:cs typeface="+mn-cs"/>
            </a:endParaRPr>
          </a:p>
          <a:p>
            <a:endParaRPr lang="ar-BH" sz="2000" dirty="0" smtClean="0"/>
          </a:p>
          <a:p>
            <a:pPr algn="justLow"/>
            <a:endParaRPr lang="en-US" sz="2000" dirty="0" smtClean="0">
              <a:solidFill>
                <a:srgbClr val="C00000"/>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powerpoint-template-24 7">
      <a:dk1>
        <a:srgbClr val="4D4D4D"/>
      </a:dk1>
      <a:lt1>
        <a:srgbClr val="FFFFFF"/>
      </a:lt1>
      <a:dk2>
        <a:srgbClr val="4D4D4D"/>
      </a:dk2>
      <a:lt2>
        <a:srgbClr val="64371C"/>
      </a:lt2>
      <a:accent1>
        <a:srgbClr val="AA7B3C"/>
      </a:accent1>
      <a:accent2>
        <a:srgbClr val="D1B34C"/>
      </a:accent2>
      <a:accent3>
        <a:srgbClr val="FFFFFF"/>
      </a:accent3>
      <a:accent4>
        <a:srgbClr val="404040"/>
      </a:accent4>
      <a:accent5>
        <a:srgbClr val="D2BFAF"/>
      </a:accent5>
      <a:accent6>
        <a:srgbClr val="BDA244"/>
      </a:accent6>
      <a:hlink>
        <a:srgbClr val="BD703B"/>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57C28"/>
        </a:lt2>
        <a:accent1>
          <a:srgbClr val="DDBF97"/>
        </a:accent1>
        <a:accent2>
          <a:srgbClr val="D4961A"/>
        </a:accent2>
        <a:accent3>
          <a:srgbClr val="FFFFFF"/>
        </a:accent3>
        <a:accent4>
          <a:srgbClr val="404040"/>
        </a:accent4>
        <a:accent5>
          <a:srgbClr val="EBDCC9"/>
        </a:accent5>
        <a:accent6>
          <a:srgbClr val="C08716"/>
        </a:accent6>
        <a:hlink>
          <a:srgbClr val="EC8D1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64371C"/>
        </a:lt2>
        <a:accent1>
          <a:srgbClr val="AA7B3C"/>
        </a:accent1>
        <a:accent2>
          <a:srgbClr val="D1B34C"/>
        </a:accent2>
        <a:accent3>
          <a:srgbClr val="FFFFFF"/>
        </a:accent3>
        <a:accent4>
          <a:srgbClr val="404040"/>
        </a:accent4>
        <a:accent5>
          <a:srgbClr val="D2BFAF"/>
        </a:accent5>
        <a:accent6>
          <a:srgbClr val="BDA244"/>
        </a:accent6>
        <a:hlink>
          <a:srgbClr val="BD703B"/>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128</TotalTime>
  <Words>330</Words>
  <Application>Microsoft Office PowerPoint</Application>
  <PresentationFormat>On-screen Show (4:3)</PresentationFormat>
  <Paragraphs>76</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Microsoft Sans Serif</vt:lpstr>
      <vt:lpstr>Verdana</vt:lpstr>
      <vt:lpstr>굴림</vt:lpstr>
      <vt:lpstr>powerpoint-template</vt:lpstr>
      <vt:lpstr>حديث ” إنما الأعمال بالنيات......“</vt:lpstr>
      <vt:lpstr>عَنْ أَمِيرِ المُؤمِنينَ أَبي حَفْصٍ عُمَرَ بْنِ الخَطَّابِ رَضيَ اللهُ تعالى عنْهُ قَالَ: سَمِعْتُ رَسُولَ اللهِ   يَقُولُ:  إِنَّمَا الأَعْمَالُ بِالنِّيَّاتِ، وَإِنَّمَا لِكُلِّ امْرِئٍ مَا نَوَى، فَمَنْ كَانَتْ هِجْرَتُهُ إِلى اللهِ وَرَسُوله فَهِجْرَتُهُ إلى اللهِ وَرَسُوله، وَمَنْ كَانَتْ هِجْرَتُهُ لِدُنْيَا يُصِيْبُهَا، أَو امْرأَة يَنْكِحُهَا، فَهِجْرَتُهُ إِلى مَا هَاجَرَ إِلَيْهِ. رواه إماما المحدثين أبو عبد الله محمد بن إسماعيل بن إبراهيم بن المغيرة بن بَرْدِزْبَهْ البخاري، وأبو الحسين مسلم بن الحجَّاج بن مسلم القشيري النيسابوري، في صحيحيهما اللَذين هما أصح الكتب المصنفة</vt:lpstr>
      <vt:lpstr>تعريف الراوي</vt:lpstr>
      <vt:lpstr>الحديث في سطور</vt:lpstr>
      <vt:lpstr>مبهمات الألفاظ</vt:lpstr>
      <vt:lpstr>الشرح</vt:lpstr>
      <vt:lpstr>تابع</vt:lpstr>
      <vt:lpstr>الأعمال في اللغة</vt:lpstr>
      <vt:lpstr>تابع</vt:lpstr>
      <vt:lpstr>فوائد هذا الحديث</vt:lpstr>
      <vt:lpstr>تابع</vt:lpstr>
      <vt:lpstr>فائدة بالتفصيل</vt:lpstr>
      <vt:lpstr>من أراد الفائدة الجمة حول الحديث: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BO SALMAN</dc:creator>
  <cp:lastModifiedBy>BO SALMAN</cp:lastModifiedBy>
  <cp:revision>16</cp:revision>
  <dcterms:created xsi:type="dcterms:W3CDTF">2011-11-01T14:32:48Z</dcterms:created>
  <dcterms:modified xsi:type="dcterms:W3CDTF">2011-11-01T16:41:31Z</dcterms:modified>
</cp:coreProperties>
</file>